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handoutMasterIdLst>
    <p:handoutMasterId r:id="rId25"/>
  </p:handoutMasterIdLst>
  <p:sldIdLst>
    <p:sldId id="432" r:id="rId2"/>
    <p:sldId id="443" r:id="rId3"/>
    <p:sldId id="455" r:id="rId4"/>
    <p:sldId id="447" r:id="rId5"/>
    <p:sldId id="444" r:id="rId6"/>
    <p:sldId id="446" r:id="rId7"/>
    <p:sldId id="445" r:id="rId8"/>
    <p:sldId id="448" r:id="rId9"/>
    <p:sldId id="449" r:id="rId10"/>
    <p:sldId id="457" r:id="rId11"/>
    <p:sldId id="458" r:id="rId12"/>
    <p:sldId id="460" r:id="rId13"/>
    <p:sldId id="461" r:id="rId14"/>
    <p:sldId id="450" r:id="rId15"/>
    <p:sldId id="459" r:id="rId16"/>
    <p:sldId id="462" r:id="rId17"/>
    <p:sldId id="464" r:id="rId18"/>
    <p:sldId id="463" r:id="rId19"/>
    <p:sldId id="451" r:id="rId20"/>
    <p:sldId id="454" r:id="rId21"/>
    <p:sldId id="465" r:id="rId22"/>
    <p:sldId id="456" r:id="rId2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illaume Perrin" initials="GP" lastIdx="1" clrIdx="0">
    <p:extLst>
      <p:ext uri="{19B8F6BF-5375-455C-9EA6-DF929625EA0E}">
        <p15:presenceInfo xmlns:p15="http://schemas.microsoft.com/office/powerpoint/2012/main" userId="S-1-5-21-2811952006-942058629-4094576357-27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B3787"/>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5220" autoAdjust="0"/>
  </p:normalViewPr>
  <p:slideViewPr>
    <p:cSldViewPr snapToGrid="0">
      <p:cViewPr varScale="1">
        <p:scale>
          <a:sx n="67" d="100"/>
          <a:sy n="67" d="100"/>
        </p:scale>
        <p:origin x="1524"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271" y="19"/>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451531-FE31-47D4-B7D4-E68FFD4D8778}" type="doc">
      <dgm:prSet loTypeId="urn:microsoft.com/office/officeart/2005/8/layout/gear1" loCatId="cycle" qsTypeId="urn:microsoft.com/office/officeart/2005/8/quickstyle/simple1" qsCatId="simple" csTypeId="urn:microsoft.com/office/officeart/2005/8/colors/accent1_2" csCatId="accent1" phldr="1"/>
      <dgm:spPr/>
    </dgm:pt>
    <dgm:pt modelId="{897520F8-E199-49DD-9FB9-64D19007644A}">
      <dgm:prSet phldrT="[Texte]"/>
      <dgm:spPr/>
      <dgm:t>
        <a:bodyPr/>
        <a:lstStyle/>
        <a:p>
          <a:r>
            <a:rPr lang="fr-FR" dirty="0"/>
            <a:t>Besoin d’un acteur agrégateur des bâtiments des communes et EPCI pour faciliter conventionnement et avoir effet levier </a:t>
          </a:r>
        </a:p>
      </dgm:t>
    </dgm:pt>
    <dgm:pt modelId="{2570C5F2-CB94-4845-B553-98216220A982}" type="parTrans" cxnId="{F3E2F5AD-4564-4B3A-95DA-6AD61E28B8C5}">
      <dgm:prSet/>
      <dgm:spPr/>
      <dgm:t>
        <a:bodyPr/>
        <a:lstStyle/>
        <a:p>
          <a:endParaRPr lang="fr-FR"/>
        </a:p>
      </dgm:t>
    </dgm:pt>
    <dgm:pt modelId="{14406194-C1FA-4FEA-8DF8-0CF8AC558827}" type="sibTrans" cxnId="{F3E2F5AD-4564-4B3A-95DA-6AD61E28B8C5}">
      <dgm:prSet/>
      <dgm:spPr/>
      <dgm:t>
        <a:bodyPr/>
        <a:lstStyle/>
        <a:p>
          <a:endParaRPr lang="fr-FR"/>
        </a:p>
      </dgm:t>
    </dgm:pt>
    <dgm:pt modelId="{86AAE982-3B54-4584-98F3-C3FE9025D653}">
      <dgm:prSet phldrT="[Texte]"/>
      <dgm:spPr/>
      <dgm:t>
        <a:bodyPr/>
        <a:lstStyle/>
        <a:p>
          <a:r>
            <a:rPr lang="fr-FR" dirty="0"/>
            <a:t>Besoin d’un expert local pour suivre les travaux et leurs résultats</a:t>
          </a:r>
        </a:p>
      </dgm:t>
    </dgm:pt>
    <dgm:pt modelId="{FA637D6E-185F-4514-A367-54A9C2D73312}" type="parTrans" cxnId="{3A603C23-348D-49DA-97B7-77EA2986E4CD}">
      <dgm:prSet/>
      <dgm:spPr/>
      <dgm:t>
        <a:bodyPr/>
        <a:lstStyle/>
        <a:p>
          <a:endParaRPr lang="fr-FR"/>
        </a:p>
      </dgm:t>
    </dgm:pt>
    <dgm:pt modelId="{6163492F-EB96-461C-AF44-C1E2AE5C003C}" type="sibTrans" cxnId="{3A603C23-348D-49DA-97B7-77EA2986E4CD}">
      <dgm:prSet/>
      <dgm:spPr/>
      <dgm:t>
        <a:bodyPr/>
        <a:lstStyle/>
        <a:p>
          <a:endParaRPr lang="fr-FR"/>
        </a:p>
      </dgm:t>
    </dgm:pt>
    <dgm:pt modelId="{44F977E2-3790-4EDE-BE60-D392688458CD}">
      <dgm:prSet phldrT="[Texte]"/>
      <dgm:spPr/>
      <dgm:t>
        <a:bodyPr/>
        <a:lstStyle/>
        <a:p>
          <a:r>
            <a:rPr lang="fr-FR" dirty="0"/>
            <a:t>Financement des travaux d’EE à ROI d’environ 10 ans</a:t>
          </a:r>
        </a:p>
      </dgm:t>
    </dgm:pt>
    <dgm:pt modelId="{B80D03C6-F5D2-440B-9683-D0E29EDFF990}" type="parTrans" cxnId="{13827DA1-72EC-4C4F-9EB9-02CB785A9624}">
      <dgm:prSet/>
      <dgm:spPr/>
      <dgm:t>
        <a:bodyPr/>
        <a:lstStyle/>
        <a:p>
          <a:endParaRPr lang="fr-FR"/>
        </a:p>
      </dgm:t>
    </dgm:pt>
    <dgm:pt modelId="{53F4CC24-818A-4538-9417-D35BBB618221}" type="sibTrans" cxnId="{13827DA1-72EC-4C4F-9EB9-02CB785A9624}">
      <dgm:prSet/>
      <dgm:spPr/>
      <dgm:t>
        <a:bodyPr/>
        <a:lstStyle/>
        <a:p>
          <a:endParaRPr lang="fr-FR"/>
        </a:p>
      </dgm:t>
    </dgm:pt>
    <dgm:pt modelId="{14CE1561-7C86-4062-BB50-979364F28808}" type="pres">
      <dgm:prSet presAssocID="{DC451531-FE31-47D4-B7D4-E68FFD4D8778}" presName="composite" presStyleCnt="0">
        <dgm:presLayoutVars>
          <dgm:chMax val="3"/>
          <dgm:animLvl val="lvl"/>
          <dgm:resizeHandles val="exact"/>
        </dgm:presLayoutVars>
      </dgm:prSet>
      <dgm:spPr/>
    </dgm:pt>
    <dgm:pt modelId="{76E4FEB0-3157-4DF2-881D-ED29210D28A4}" type="pres">
      <dgm:prSet presAssocID="{897520F8-E199-49DD-9FB9-64D19007644A}" presName="gear1" presStyleLbl="node1" presStyleIdx="0" presStyleCnt="3">
        <dgm:presLayoutVars>
          <dgm:chMax val="1"/>
          <dgm:bulletEnabled val="1"/>
        </dgm:presLayoutVars>
      </dgm:prSet>
      <dgm:spPr/>
    </dgm:pt>
    <dgm:pt modelId="{137B96C5-2C81-4E4A-9099-E8E57320B551}" type="pres">
      <dgm:prSet presAssocID="{897520F8-E199-49DD-9FB9-64D19007644A}" presName="gear1srcNode" presStyleLbl="node1" presStyleIdx="0" presStyleCnt="3"/>
      <dgm:spPr/>
    </dgm:pt>
    <dgm:pt modelId="{D946BDE4-28B2-4969-A947-E5E45D645922}" type="pres">
      <dgm:prSet presAssocID="{897520F8-E199-49DD-9FB9-64D19007644A}" presName="gear1dstNode" presStyleLbl="node1" presStyleIdx="0" presStyleCnt="3"/>
      <dgm:spPr/>
    </dgm:pt>
    <dgm:pt modelId="{15C232C9-4A91-48DB-9B9C-56C2329D21C5}" type="pres">
      <dgm:prSet presAssocID="{86AAE982-3B54-4584-98F3-C3FE9025D653}" presName="gear2" presStyleLbl="node1" presStyleIdx="1" presStyleCnt="3">
        <dgm:presLayoutVars>
          <dgm:chMax val="1"/>
          <dgm:bulletEnabled val="1"/>
        </dgm:presLayoutVars>
      </dgm:prSet>
      <dgm:spPr/>
    </dgm:pt>
    <dgm:pt modelId="{861B68AC-8A96-49C9-BC37-5FC255F9DD25}" type="pres">
      <dgm:prSet presAssocID="{86AAE982-3B54-4584-98F3-C3FE9025D653}" presName="gear2srcNode" presStyleLbl="node1" presStyleIdx="1" presStyleCnt="3"/>
      <dgm:spPr/>
    </dgm:pt>
    <dgm:pt modelId="{B514D87D-7A4F-4532-839F-59B311C56DA2}" type="pres">
      <dgm:prSet presAssocID="{86AAE982-3B54-4584-98F3-C3FE9025D653}" presName="gear2dstNode" presStyleLbl="node1" presStyleIdx="1" presStyleCnt="3"/>
      <dgm:spPr/>
    </dgm:pt>
    <dgm:pt modelId="{2A52E190-3CC7-427E-8582-38C7E13C6C05}" type="pres">
      <dgm:prSet presAssocID="{44F977E2-3790-4EDE-BE60-D392688458CD}" presName="gear3" presStyleLbl="node1" presStyleIdx="2" presStyleCnt="3"/>
      <dgm:spPr/>
    </dgm:pt>
    <dgm:pt modelId="{5F10A7DB-F966-4EF5-A672-5E793D331544}" type="pres">
      <dgm:prSet presAssocID="{44F977E2-3790-4EDE-BE60-D392688458CD}" presName="gear3tx" presStyleLbl="node1" presStyleIdx="2" presStyleCnt="3">
        <dgm:presLayoutVars>
          <dgm:chMax val="1"/>
          <dgm:bulletEnabled val="1"/>
        </dgm:presLayoutVars>
      </dgm:prSet>
      <dgm:spPr/>
    </dgm:pt>
    <dgm:pt modelId="{FC14A6A8-D2D5-4446-B8A2-F693FCF20276}" type="pres">
      <dgm:prSet presAssocID="{44F977E2-3790-4EDE-BE60-D392688458CD}" presName="gear3srcNode" presStyleLbl="node1" presStyleIdx="2" presStyleCnt="3"/>
      <dgm:spPr/>
    </dgm:pt>
    <dgm:pt modelId="{61D0F01A-921F-42A9-A6EB-CBC330A591DC}" type="pres">
      <dgm:prSet presAssocID="{44F977E2-3790-4EDE-BE60-D392688458CD}" presName="gear3dstNode" presStyleLbl="node1" presStyleIdx="2" presStyleCnt="3"/>
      <dgm:spPr/>
    </dgm:pt>
    <dgm:pt modelId="{010BC0E8-7322-4677-BB95-FEF79BBD22A9}" type="pres">
      <dgm:prSet presAssocID="{14406194-C1FA-4FEA-8DF8-0CF8AC558827}" presName="connector1" presStyleLbl="sibTrans2D1" presStyleIdx="0" presStyleCnt="3"/>
      <dgm:spPr/>
    </dgm:pt>
    <dgm:pt modelId="{2E5EC65D-AB8D-4920-AD5F-D1BB7BB97C3B}" type="pres">
      <dgm:prSet presAssocID="{6163492F-EB96-461C-AF44-C1E2AE5C003C}" presName="connector2" presStyleLbl="sibTrans2D1" presStyleIdx="1" presStyleCnt="3"/>
      <dgm:spPr/>
    </dgm:pt>
    <dgm:pt modelId="{2DD2C18E-B7EA-4B62-A24B-36768362A478}" type="pres">
      <dgm:prSet presAssocID="{53F4CC24-818A-4538-9417-D35BBB618221}" presName="connector3" presStyleLbl="sibTrans2D1" presStyleIdx="2" presStyleCnt="3"/>
      <dgm:spPr/>
    </dgm:pt>
  </dgm:ptLst>
  <dgm:cxnLst>
    <dgm:cxn modelId="{7B730400-1F6C-4B69-A748-FDD54B0906FA}" type="presOf" srcId="{897520F8-E199-49DD-9FB9-64D19007644A}" destId="{76E4FEB0-3157-4DF2-881D-ED29210D28A4}" srcOrd="0" destOrd="0" presId="urn:microsoft.com/office/officeart/2005/8/layout/gear1"/>
    <dgm:cxn modelId="{3A603C23-348D-49DA-97B7-77EA2986E4CD}" srcId="{DC451531-FE31-47D4-B7D4-E68FFD4D8778}" destId="{86AAE982-3B54-4584-98F3-C3FE9025D653}" srcOrd="1" destOrd="0" parTransId="{FA637D6E-185F-4514-A367-54A9C2D73312}" sibTransId="{6163492F-EB96-461C-AF44-C1E2AE5C003C}"/>
    <dgm:cxn modelId="{8B27792D-5ECD-4CF1-82F4-7B691C9A2C25}" type="presOf" srcId="{86AAE982-3B54-4584-98F3-C3FE9025D653}" destId="{861B68AC-8A96-49C9-BC37-5FC255F9DD25}" srcOrd="1" destOrd="0" presId="urn:microsoft.com/office/officeart/2005/8/layout/gear1"/>
    <dgm:cxn modelId="{7A678432-C88F-4B60-8738-C188ECEBDD40}" type="presOf" srcId="{44F977E2-3790-4EDE-BE60-D392688458CD}" destId="{2A52E190-3CC7-427E-8582-38C7E13C6C05}" srcOrd="0" destOrd="0" presId="urn:microsoft.com/office/officeart/2005/8/layout/gear1"/>
    <dgm:cxn modelId="{0F2D8645-7CA9-4854-B8BB-499F6730D51B}" type="presOf" srcId="{86AAE982-3B54-4584-98F3-C3FE9025D653}" destId="{B514D87D-7A4F-4532-839F-59B311C56DA2}" srcOrd="2" destOrd="0" presId="urn:microsoft.com/office/officeart/2005/8/layout/gear1"/>
    <dgm:cxn modelId="{C8CC9D66-FEFB-46D4-893E-E8B5D359077C}" type="presOf" srcId="{14406194-C1FA-4FEA-8DF8-0CF8AC558827}" destId="{010BC0E8-7322-4677-BB95-FEF79BBD22A9}" srcOrd="0" destOrd="0" presId="urn:microsoft.com/office/officeart/2005/8/layout/gear1"/>
    <dgm:cxn modelId="{A1DD826C-88DD-4AF3-8DBF-BCFD555C2762}" type="presOf" srcId="{44F977E2-3790-4EDE-BE60-D392688458CD}" destId="{61D0F01A-921F-42A9-A6EB-CBC330A591DC}" srcOrd="3" destOrd="0" presId="urn:microsoft.com/office/officeart/2005/8/layout/gear1"/>
    <dgm:cxn modelId="{4FFA7A6D-CC9A-4BF2-A2B9-AD13969E6E42}" type="presOf" srcId="{44F977E2-3790-4EDE-BE60-D392688458CD}" destId="{FC14A6A8-D2D5-4446-B8A2-F693FCF20276}" srcOrd="2" destOrd="0" presId="urn:microsoft.com/office/officeart/2005/8/layout/gear1"/>
    <dgm:cxn modelId="{503E8953-FABE-4CE3-BD57-0AA147269EAB}" type="presOf" srcId="{897520F8-E199-49DD-9FB9-64D19007644A}" destId="{D946BDE4-28B2-4969-A947-E5E45D645922}" srcOrd="2" destOrd="0" presId="urn:microsoft.com/office/officeart/2005/8/layout/gear1"/>
    <dgm:cxn modelId="{978B6D77-21A3-43ED-B7E9-BD67F8B7DC14}" type="presOf" srcId="{6163492F-EB96-461C-AF44-C1E2AE5C003C}" destId="{2E5EC65D-AB8D-4920-AD5F-D1BB7BB97C3B}" srcOrd="0" destOrd="0" presId="urn:microsoft.com/office/officeart/2005/8/layout/gear1"/>
    <dgm:cxn modelId="{13827DA1-72EC-4C4F-9EB9-02CB785A9624}" srcId="{DC451531-FE31-47D4-B7D4-E68FFD4D8778}" destId="{44F977E2-3790-4EDE-BE60-D392688458CD}" srcOrd="2" destOrd="0" parTransId="{B80D03C6-F5D2-440B-9683-D0E29EDFF990}" sibTransId="{53F4CC24-818A-4538-9417-D35BBB618221}"/>
    <dgm:cxn modelId="{F3E2F5AD-4564-4B3A-95DA-6AD61E28B8C5}" srcId="{DC451531-FE31-47D4-B7D4-E68FFD4D8778}" destId="{897520F8-E199-49DD-9FB9-64D19007644A}" srcOrd="0" destOrd="0" parTransId="{2570C5F2-CB94-4845-B553-98216220A982}" sibTransId="{14406194-C1FA-4FEA-8DF8-0CF8AC558827}"/>
    <dgm:cxn modelId="{6E52EBCE-5D51-4460-9531-0557084497A3}" type="presOf" srcId="{86AAE982-3B54-4584-98F3-C3FE9025D653}" destId="{15C232C9-4A91-48DB-9B9C-56C2329D21C5}" srcOrd="0" destOrd="0" presId="urn:microsoft.com/office/officeart/2005/8/layout/gear1"/>
    <dgm:cxn modelId="{5E6E8AD3-74C6-4255-88D8-6D3347E0484A}" type="presOf" srcId="{44F977E2-3790-4EDE-BE60-D392688458CD}" destId="{5F10A7DB-F966-4EF5-A672-5E793D331544}" srcOrd="1" destOrd="0" presId="urn:microsoft.com/office/officeart/2005/8/layout/gear1"/>
    <dgm:cxn modelId="{F49737EA-1926-4085-9FDD-F5ACD1CCC7C3}" type="presOf" srcId="{DC451531-FE31-47D4-B7D4-E68FFD4D8778}" destId="{14CE1561-7C86-4062-BB50-979364F28808}" srcOrd="0" destOrd="0" presId="urn:microsoft.com/office/officeart/2005/8/layout/gear1"/>
    <dgm:cxn modelId="{91015AF3-C5B5-4FC0-B3D2-0EB45456834A}" type="presOf" srcId="{897520F8-E199-49DD-9FB9-64D19007644A}" destId="{137B96C5-2C81-4E4A-9099-E8E57320B551}" srcOrd="1" destOrd="0" presId="urn:microsoft.com/office/officeart/2005/8/layout/gear1"/>
    <dgm:cxn modelId="{FC1AFFF7-5179-49EC-A12B-249011A553AD}" type="presOf" srcId="{53F4CC24-818A-4538-9417-D35BBB618221}" destId="{2DD2C18E-B7EA-4B62-A24B-36768362A478}" srcOrd="0" destOrd="0" presId="urn:microsoft.com/office/officeart/2005/8/layout/gear1"/>
    <dgm:cxn modelId="{FF8D1701-E9D6-45DB-9134-4FA68E66DD74}" type="presParOf" srcId="{14CE1561-7C86-4062-BB50-979364F28808}" destId="{76E4FEB0-3157-4DF2-881D-ED29210D28A4}" srcOrd="0" destOrd="0" presId="urn:microsoft.com/office/officeart/2005/8/layout/gear1"/>
    <dgm:cxn modelId="{1C7627FA-D3F9-4EE2-BD57-31F2C463AE48}" type="presParOf" srcId="{14CE1561-7C86-4062-BB50-979364F28808}" destId="{137B96C5-2C81-4E4A-9099-E8E57320B551}" srcOrd="1" destOrd="0" presId="urn:microsoft.com/office/officeart/2005/8/layout/gear1"/>
    <dgm:cxn modelId="{C155BE8A-694A-4FFE-A8AE-AC62A330B60D}" type="presParOf" srcId="{14CE1561-7C86-4062-BB50-979364F28808}" destId="{D946BDE4-28B2-4969-A947-E5E45D645922}" srcOrd="2" destOrd="0" presId="urn:microsoft.com/office/officeart/2005/8/layout/gear1"/>
    <dgm:cxn modelId="{82E51D3A-6069-40AA-99FA-7CECAF867816}" type="presParOf" srcId="{14CE1561-7C86-4062-BB50-979364F28808}" destId="{15C232C9-4A91-48DB-9B9C-56C2329D21C5}" srcOrd="3" destOrd="0" presId="urn:microsoft.com/office/officeart/2005/8/layout/gear1"/>
    <dgm:cxn modelId="{E791B19A-9DD1-4AF0-A444-840F1D2E2B94}" type="presParOf" srcId="{14CE1561-7C86-4062-BB50-979364F28808}" destId="{861B68AC-8A96-49C9-BC37-5FC255F9DD25}" srcOrd="4" destOrd="0" presId="urn:microsoft.com/office/officeart/2005/8/layout/gear1"/>
    <dgm:cxn modelId="{8FCD83A0-2CD1-4474-A1D0-BD5C9A072A83}" type="presParOf" srcId="{14CE1561-7C86-4062-BB50-979364F28808}" destId="{B514D87D-7A4F-4532-839F-59B311C56DA2}" srcOrd="5" destOrd="0" presId="urn:microsoft.com/office/officeart/2005/8/layout/gear1"/>
    <dgm:cxn modelId="{4B929864-7E7B-40DF-8965-F5C2AD173527}" type="presParOf" srcId="{14CE1561-7C86-4062-BB50-979364F28808}" destId="{2A52E190-3CC7-427E-8582-38C7E13C6C05}" srcOrd="6" destOrd="0" presId="urn:microsoft.com/office/officeart/2005/8/layout/gear1"/>
    <dgm:cxn modelId="{964652EA-1AB7-4DED-BE00-EFECCF3977CF}" type="presParOf" srcId="{14CE1561-7C86-4062-BB50-979364F28808}" destId="{5F10A7DB-F966-4EF5-A672-5E793D331544}" srcOrd="7" destOrd="0" presId="urn:microsoft.com/office/officeart/2005/8/layout/gear1"/>
    <dgm:cxn modelId="{9D219B22-132A-4BB5-B8ED-1EDE28FDA969}" type="presParOf" srcId="{14CE1561-7C86-4062-BB50-979364F28808}" destId="{FC14A6A8-D2D5-4446-B8A2-F693FCF20276}" srcOrd="8" destOrd="0" presId="urn:microsoft.com/office/officeart/2005/8/layout/gear1"/>
    <dgm:cxn modelId="{7896D1C6-3492-4AE3-8E41-8F06BD5A2029}" type="presParOf" srcId="{14CE1561-7C86-4062-BB50-979364F28808}" destId="{61D0F01A-921F-42A9-A6EB-CBC330A591DC}" srcOrd="9" destOrd="0" presId="urn:microsoft.com/office/officeart/2005/8/layout/gear1"/>
    <dgm:cxn modelId="{69CF6EBD-9A2F-449F-8892-6E4D8A6E9823}" type="presParOf" srcId="{14CE1561-7C86-4062-BB50-979364F28808}" destId="{010BC0E8-7322-4677-BB95-FEF79BBD22A9}" srcOrd="10" destOrd="0" presId="urn:microsoft.com/office/officeart/2005/8/layout/gear1"/>
    <dgm:cxn modelId="{B5D42FC4-4BCD-4B62-ACAF-D03C89D2127C}" type="presParOf" srcId="{14CE1561-7C86-4062-BB50-979364F28808}" destId="{2E5EC65D-AB8D-4920-AD5F-D1BB7BB97C3B}" srcOrd="11" destOrd="0" presId="urn:microsoft.com/office/officeart/2005/8/layout/gear1"/>
    <dgm:cxn modelId="{EBE90E1A-667A-46B6-94B1-E40B4D4BB876}" type="presParOf" srcId="{14CE1561-7C86-4062-BB50-979364F28808}" destId="{2DD2C18E-B7EA-4B62-A24B-36768362A478}"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E4FEB0-3157-4DF2-881D-ED29210D28A4}">
      <dsp:nvSpPr>
        <dsp:cNvPr id="0" name=""/>
        <dsp:cNvSpPr/>
      </dsp:nvSpPr>
      <dsp:spPr>
        <a:xfrm>
          <a:off x="3593343" y="2551175"/>
          <a:ext cx="3118103" cy="3118103"/>
        </a:xfrm>
        <a:prstGeom prst="gear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FR" sz="1300" kern="1200" dirty="0"/>
            <a:t>Besoin d’un acteur agrégateur des bâtiments des communes et EPCI pour faciliter conventionnement et avoir effet levier </a:t>
          </a:r>
        </a:p>
      </dsp:txBody>
      <dsp:txXfrm>
        <a:off x="4220220" y="3281576"/>
        <a:ext cx="1864349" cy="1602769"/>
      </dsp:txXfrm>
    </dsp:sp>
    <dsp:sp modelId="{15C232C9-4A91-48DB-9B9C-56C2329D21C5}">
      <dsp:nvSpPr>
        <dsp:cNvPr id="0" name=""/>
        <dsp:cNvSpPr/>
      </dsp:nvSpPr>
      <dsp:spPr>
        <a:xfrm>
          <a:off x="1779173" y="1814169"/>
          <a:ext cx="2267711" cy="2267711"/>
        </a:xfrm>
        <a:prstGeom prst="gear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FR" sz="1300" kern="1200" dirty="0"/>
            <a:t>Besoin d’un expert local pour suivre les travaux et leurs résultats</a:t>
          </a:r>
        </a:p>
      </dsp:txBody>
      <dsp:txXfrm>
        <a:off x="2350076" y="2388523"/>
        <a:ext cx="1125905" cy="1119003"/>
      </dsp:txXfrm>
    </dsp:sp>
    <dsp:sp modelId="{2A52E190-3CC7-427E-8582-38C7E13C6C05}">
      <dsp:nvSpPr>
        <dsp:cNvPr id="0" name=""/>
        <dsp:cNvSpPr/>
      </dsp:nvSpPr>
      <dsp:spPr>
        <a:xfrm rot="20700000">
          <a:off x="3049323" y="249679"/>
          <a:ext cx="2221894" cy="2221894"/>
        </a:xfrm>
        <a:prstGeom prst="gear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FR" sz="1300" kern="1200" dirty="0"/>
            <a:t>Financement des travaux d’EE à ROI d’environ 10 ans</a:t>
          </a:r>
        </a:p>
      </dsp:txBody>
      <dsp:txXfrm rot="-20700000">
        <a:off x="3536650" y="737006"/>
        <a:ext cx="1247241" cy="1247241"/>
      </dsp:txXfrm>
    </dsp:sp>
    <dsp:sp modelId="{010BC0E8-7322-4677-BB95-FEF79BBD22A9}">
      <dsp:nvSpPr>
        <dsp:cNvPr id="0" name=""/>
        <dsp:cNvSpPr/>
      </dsp:nvSpPr>
      <dsp:spPr>
        <a:xfrm>
          <a:off x="3370105" y="2071202"/>
          <a:ext cx="3991172" cy="3991172"/>
        </a:xfrm>
        <a:prstGeom prst="circularArrow">
          <a:avLst>
            <a:gd name="adj1" fmla="val 4687"/>
            <a:gd name="adj2" fmla="val 299029"/>
            <a:gd name="adj3" fmla="val 2542907"/>
            <a:gd name="adj4" fmla="val 15804828"/>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E5EC65D-AB8D-4920-AD5F-D1BB7BB97C3B}">
      <dsp:nvSpPr>
        <dsp:cNvPr id="0" name=""/>
        <dsp:cNvSpPr/>
      </dsp:nvSpPr>
      <dsp:spPr>
        <a:xfrm>
          <a:off x="1377566" y="1306080"/>
          <a:ext cx="2899836" cy="2899836"/>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D2C18E-B7EA-4B62-A24B-36768362A478}">
      <dsp:nvSpPr>
        <dsp:cNvPr id="0" name=""/>
        <dsp:cNvSpPr/>
      </dsp:nvSpPr>
      <dsp:spPr>
        <a:xfrm>
          <a:off x="2535376" y="-243328"/>
          <a:ext cx="3126607" cy="3126607"/>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8842FA8-8F61-4F91-B4C2-9FE56B686156}" type="datetimeFigureOut">
              <a:rPr lang="fr-FR" smtClean="0"/>
              <a:t>03/04/2020</a:t>
            </a:fld>
            <a:endParaRPr lang="fr-FR"/>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5AC3BFE-0984-4E95-8CD5-2DD4B01AC34B}" type="slidenum">
              <a:rPr lang="fr-FR" smtClean="0"/>
              <a:t>‹N°›</a:t>
            </a:fld>
            <a:endParaRPr lang="fr-FR"/>
          </a:p>
        </p:txBody>
      </p:sp>
    </p:spTree>
    <p:extLst>
      <p:ext uri="{BB962C8B-B14F-4D97-AF65-F5344CB8AC3E}">
        <p14:creationId xmlns:p14="http://schemas.microsoft.com/office/powerpoint/2010/main" val="3563365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443B53A-45E6-482A-BF5A-DEEF973159A9}" type="datetimeFigureOut">
              <a:rPr lang="fr-FR" smtClean="0"/>
              <a:t>03/04/2020</a:t>
            </a:fld>
            <a:endParaRPr lang="fr-FR"/>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319A0AA-FFD6-4E04-A67D-18EAB49EBEBC}" type="slidenum">
              <a:rPr lang="fr-FR" smtClean="0"/>
              <a:t>‹N°›</a:t>
            </a:fld>
            <a:endParaRPr lang="fr-FR"/>
          </a:p>
        </p:txBody>
      </p:sp>
    </p:spTree>
    <p:extLst>
      <p:ext uri="{BB962C8B-B14F-4D97-AF65-F5344CB8AC3E}">
        <p14:creationId xmlns:p14="http://schemas.microsoft.com/office/powerpoint/2010/main" val="3582346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Diapositive de titre">
    <p:bg>
      <p:bgPr>
        <a:solidFill>
          <a:schemeClr val="bg1"/>
        </a:solidFill>
        <a:effectLst/>
      </p:bgPr>
    </p:bg>
    <p:spTree>
      <p:nvGrpSpPr>
        <p:cNvPr id="1" name=""/>
        <p:cNvGrpSpPr/>
        <p:nvPr/>
      </p:nvGrpSpPr>
      <p:grpSpPr>
        <a:xfrm>
          <a:off x="0" y="0"/>
          <a:ext cx="0" cy="0"/>
          <a:chOff x="0" y="0"/>
          <a:chExt cx="0" cy="0"/>
        </a:xfrm>
      </p:grpSpPr>
      <p:pic>
        <p:nvPicPr>
          <p:cNvPr id="23" name="Image 22" descr="Pétale en-têt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3779520" cy="1801368"/>
          </a:xfrm>
          <a:prstGeom prst="rect">
            <a:avLst/>
          </a:prstGeom>
        </p:spPr>
      </p:pic>
      <p:pic>
        <p:nvPicPr>
          <p:cNvPr id="24" name="Image 23" descr="Logo TE-quadri.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466" y="332656"/>
            <a:ext cx="1511999" cy="436572"/>
          </a:xfrm>
          <a:prstGeom prst="rect">
            <a:avLst/>
          </a:prstGeom>
        </p:spPr>
      </p:pic>
      <p:sp>
        <p:nvSpPr>
          <p:cNvPr id="25" name="Rectangle 24"/>
          <p:cNvSpPr/>
          <p:nvPr userDrawn="1"/>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pic>
        <p:nvPicPr>
          <p:cNvPr id="26" name="Picture 2" descr="Y:\Documents\LOGO-FNCCR plein_Sept 201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28991" y="5445224"/>
            <a:ext cx="1019474" cy="943914"/>
          </a:xfrm>
          <a:prstGeom prst="rect">
            <a:avLst/>
          </a:prstGeom>
          <a:noFill/>
          <a:extLst>
            <a:ext uri="{909E8E84-426E-40DD-AFC4-6F175D3DCCD1}">
              <a14:hiddenFill xmlns:a14="http://schemas.microsoft.com/office/drawing/2010/main">
                <a:solidFill>
                  <a:srgbClr val="FFFFFF"/>
                </a:solidFill>
              </a14:hiddenFill>
            </a:ext>
          </a:extLst>
        </p:spPr>
      </p:pic>
      <p:sp>
        <p:nvSpPr>
          <p:cNvPr id="5" name="Titre 4"/>
          <p:cNvSpPr>
            <a:spLocks noGrp="1"/>
          </p:cNvSpPr>
          <p:nvPr>
            <p:ph type="title"/>
          </p:nvPr>
        </p:nvSpPr>
        <p:spPr>
          <a:xfrm>
            <a:off x="712082" y="1910232"/>
            <a:ext cx="7897081" cy="1885393"/>
          </a:xfrm>
        </p:spPr>
        <p:txBody>
          <a:bodyPr>
            <a:noAutofit/>
          </a:bodyPr>
          <a:lstStyle>
            <a:lvl1pPr marL="0" indent="0">
              <a:buFontTx/>
              <a:buNone/>
              <a:defRPr sz="6000">
                <a:solidFill>
                  <a:srgbClr val="46505A"/>
                </a:solidFill>
              </a:defRPr>
            </a:lvl1pPr>
          </a:lstStyle>
          <a:p>
            <a:r>
              <a:rPr lang="fr-FR"/>
              <a:t>Modifiez le style du titre</a:t>
            </a:r>
            <a:endParaRPr lang="fr-FR" dirty="0"/>
          </a:p>
        </p:txBody>
      </p:sp>
      <p:cxnSp>
        <p:nvCxnSpPr>
          <p:cNvPr id="10" name="Connecteur droit 9"/>
          <p:cNvCxnSpPr/>
          <p:nvPr/>
        </p:nvCxnSpPr>
        <p:spPr>
          <a:xfrm>
            <a:off x="611560" y="4437112"/>
            <a:ext cx="720000" cy="0"/>
          </a:xfrm>
          <a:prstGeom prst="line">
            <a:avLst/>
          </a:prstGeom>
          <a:ln w="101600" cmpd="sng">
            <a:solidFill>
              <a:srgbClr val="9B3787"/>
            </a:solidFill>
          </a:ln>
          <a:effectLst/>
        </p:spPr>
        <p:style>
          <a:lnRef idx="2">
            <a:schemeClr val="accent1"/>
          </a:lnRef>
          <a:fillRef idx="0">
            <a:schemeClr val="accent1"/>
          </a:fillRef>
          <a:effectRef idx="1">
            <a:schemeClr val="accent1"/>
          </a:effectRef>
          <a:fontRef idx="minor">
            <a:schemeClr val="tx1"/>
          </a:fontRef>
        </p:style>
      </p:cxnSp>
      <p:sp>
        <p:nvSpPr>
          <p:cNvPr id="7" name="Espace réservé du texte 6"/>
          <p:cNvSpPr>
            <a:spLocks noGrp="1"/>
          </p:cNvSpPr>
          <p:nvPr>
            <p:ph type="body" sz="quarter" idx="10"/>
          </p:nvPr>
        </p:nvSpPr>
        <p:spPr>
          <a:xfrm>
            <a:off x="611560" y="4703863"/>
            <a:ext cx="4235450" cy="1482725"/>
          </a:xfrm>
        </p:spPr>
        <p:txBody>
          <a:bodyPr>
            <a:normAutofit/>
          </a:bodyPr>
          <a:lstStyle>
            <a:lvl1pPr marL="0" indent="0">
              <a:buFontTx/>
              <a:buNone/>
              <a:defRPr sz="3000">
                <a:solidFill>
                  <a:schemeClr val="tx1"/>
                </a:solidFill>
                <a:latin typeface="Titillium Lt" panose="00000400000000000000" pitchFamily="50" charset="0"/>
              </a:defRPr>
            </a:lvl1pPr>
          </a:lstStyle>
          <a:p>
            <a:pPr lvl="0"/>
            <a:r>
              <a:rPr lang="fr-FR"/>
              <a:t>Modifier les styles du texte du masque</a:t>
            </a:r>
          </a:p>
        </p:txBody>
      </p:sp>
      <p:sp>
        <p:nvSpPr>
          <p:cNvPr id="9"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Tree>
    <p:extLst>
      <p:ext uri="{BB962C8B-B14F-4D97-AF65-F5344CB8AC3E}">
        <p14:creationId xmlns:p14="http://schemas.microsoft.com/office/powerpoint/2010/main" val="308566982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5" name="Espace réservé du texte 4"/>
          <p:cNvSpPr>
            <a:spLocks noGrp="1"/>
          </p:cNvSpPr>
          <p:nvPr>
            <p:ph type="body" sz="quarter" idx="10"/>
          </p:nvPr>
        </p:nvSpPr>
        <p:spPr>
          <a:xfrm>
            <a:off x="465826" y="1208028"/>
            <a:ext cx="8566031" cy="5028871"/>
          </a:xfrm>
          <a:prstGeom prst="rect">
            <a:avLst/>
          </a:prstGeom>
        </p:spPr>
        <p:txBody>
          <a:bodyPr/>
          <a:lstStyle>
            <a:lvl1pPr>
              <a:defRPr sz="2800">
                <a:solidFill>
                  <a:srgbClr val="9B3787"/>
                </a:solidFill>
              </a:defRPr>
            </a:lvl1pPr>
            <a:lvl2pPr>
              <a:defRPr sz="2400">
                <a:solidFill>
                  <a:srgbClr val="9B3787"/>
                </a:solidFill>
                <a:latin typeface="Titillium" panose="00000500000000000000" pitchFamily="50" charset="0"/>
              </a:defRPr>
            </a:lvl2pPr>
            <a:lvl3pPr>
              <a:defRPr sz="2000">
                <a:solidFill>
                  <a:srgbClr val="9B3787"/>
                </a:solidFill>
                <a:latin typeface="Titillium" panose="00000500000000000000" pitchFamily="50" charset="0"/>
              </a:defRPr>
            </a:lvl3pPr>
            <a:lvl4pPr>
              <a:defRPr sz="1800">
                <a:solidFill>
                  <a:srgbClr val="9B3787"/>
                </a:solidFill>
                <a:latin typeface="Titillium" panose="00000500000000000000" pitchFamily="50" charset="0"/>
              </a:defRPr>
            </a:lvl4pPr>
            <a:lvl5pPr>
              <a:defRPr sz="1600">
                <a:solidFill>
                  <a:srgbClr val="9B3787"/>
                </a:solidFill>
                <a:latin typeface="Titillium" panose="00000500000000000000" pitchFamily="50" charset="0"/>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Titre 5"/>
          <p:cNvSpPr>
            <a:spLocks noGrp="1"/>
          </p:cNvSpPr>
          <p:nvPr>
            <p:ph type="title"/>
          </p:nvPr>
        </p:nvSpPr>
        <p:spPr>
          <a:xfrm>
            <a:off x="465826" y="365127"/>
            <a:ext cx="8049524" cy="471637"/>
          </a:xfrm>
          <a:prstGeom prst="rect">
            <a:avLst/>
          </a:prstGeom>
        </p:spPr>
        <p:txBody>
          <a:bodyPr/>
          <a:lstStyle>
            <a:lvl1pPr marL="457200" indent="-457200">
              <a:buFont typeface="+mj-lt"/>
              <a:buAutoNum type="arabicPeriod"/>
              <a:defRPr sz="2000" b="1">
                <a:solidFill>
                  <a:srgbClr val="32B9C8"/>
                </a:solidFill>
                <a:latin typeface="Titillium" panose="00000500000000000000" pitchFamily="50" charset="0"/>
              </a:defRPr>
            </a:lvl1pPr>
          </a:lstStyle>
          <a:p>
            <a:r>
              <a:rPr lang="fr-FR"/>
              <a:t>Modifiez le style du titre</a:t>
            </a:r>
            <a:endParaRPr lang="fr-FR" dirty="0"/>
          </a:p>
        </p:txBody>
      </p:sp>
      <p:sp>
        <p:nvSpPr>
          <p:cNvPr id="11" name="Rectangle 10"/>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13"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i="1">
                <a:solidFill>
                  <a:schemeClr val="bg1"/>
                </a:solidFill>
                <a:latin typeface="Titillium" panose="00000500000000000000" pitchFamily="50" charset="0"/>
              </a:defRPr>
            </a:lvl1pPr>
          </a:lstStyle>
          <a:p>
            <a:r>
              <a:rPr lang="fr-FR" dirty="0"/>
              <a:t>G. Perrin</a:t>
            </a:r>
          </a:p>
        </p:txBody>
      </p:sp>
      <p:sp>
        <p:nvSpPr>
          <p:cNvPr id="14"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a:p>
        </p:txBody>
      </p:sp>
    </p:spTree>
    <p:extLst>
      <p:ext uri="{BB962C8B-B14F-4D97-AF65-F5344CB8AC3E}">
        <p14:creationId xmlns:p14="http://schemas.microsoft.com/office/powerpoint/2010/main" val="2256098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ommaire">
    <p:bg>
      <p:bgPr>
        <a:solidFill>
          <a:schemeClr val="bg1"/>
        </a:solidFill>
        <a:effectLst/>
      </p:bgPr>
    </p:bg>
    <p:spTree>
      <p:nvGrpSpPr>
        <p:cNvPr id="1" name=""/>
        <p:cNvGrpSpPr/>
        <p:nvPr/>
      </p:nvGrpSpPr>
      <p:grpSpPr>
        <a:xfrm>
          <a:off x="0" y="0"/>
          <a:ext cx="0" cy="0"/>
          <a:chOff x="0" y="0"/>
          <a:chExt cx="0" cy="0"/>
        </a:xfrm>
      </p:grpSpPr>
      <p:sp>
        <p:nvSpPr>
          <p:cNvPr id="15" name="Titre 1"/>
          <p:cNvSpPr>
            <a:spLocks noGrp="1"/>
          </p:cNvSpPr>
          <p:nvPr>
            <p:ph type="ctrTitle"/>
          </p:nvPr>
        </p:nvSpPr>
        <p:spPr>
          <a:xfrm>
            <a:off x="467544" y="980808"/>
            <a:ext cx="8280000" cy="720000"/>
          </a:xfrm>
          <a:prstGeom prst="rect">
            <a:avLst/>
          </a:prstGeom>
        </p:spPr>
        <p:txBody>
          <a:bodyPr anchor="t">
            <a:normAutofit/>
          </a:bodyPr>
          <a:lstStyle/>
          <a:p>
            <a:pPr algn="l"/>
            <a:r>
              <a:rPr lang="fr-FR" sz="3000" b="1" spc="200">
                <a:latin typeface="Titillium Lt"/>
              </a:rPr>
              <a:t>Modifiez le style du titre</a:t>
            </a:r>
            <a:endParaRPr lang="fr-FR" sz="3000" b="1" spc="200" dirty="0">
              <a:latin typeface="Titillium Lt"/>
            </a:endParaRPr>
          </a:p>
        </p:txBody>
      </p:sp>
      <p:sp>
        <p:nvSpPr>
          <p:cNvPr id="16" name="Sous-titre 2"/>
          <p:cNvSpPr>
            <a:spLocks noGrp="1"/>
          </p:cNvSpPr>
          <p:nvPr>
            <p:ph type="subTitle" idx="1"/>
          </p:nvPr>
        </p:nvSpPr>
        <p:spPr>
          <a:xfrm>
            <a:off x="467544" y="2421288"/>
            <a:ext cx="8280000" cy="3600000"/>
          </a:xfrm>
          <a:prstGeom prst="rect">
            <a:avLst/>
          </a:prstGeom>
        </p:spPr>
        <p:txBody>
          <a:bodyPr>
            <a:noAutofit/>
          </a:bodyPr>
          <a:lstStyle>
            <a:lvl1pPr marL="514350" indent="-514350" algn="l">
              <a:lnSpc>
                <a:spcPts val="2000"/>
              </a:lnSpc>
              <a:spcBef>
                <a:spcPts val="0"/>
              </a:spcBef>
              <a:buClr>
                <a:srgbClr val="32B9C8"/>
              </a:buClr>
              <a:buSzPct val="100000"/>
              <a:buFont typeface="+mj-lt"/>
              <a:buAutoNum type="arabicPeriod"/>
              <a:defRPr>
                <a:solidFill>
                  <a:srgbClr val="32B9C8"/>
                </a:solidFill>
              </a:defRPr>
            </a:lvl1pPr>
          </a:lstStyle>
          <a:p>
            <a:pPr marL="514350" indent="-514350" algn="l">
              <a:lnSpc>
                <a:spcPts val="2000"/>
              </a:lnSpc>
              <a:spcBef>
                <a:spcPts val="0"/>
              </a:spcBef>
              <a:buClr>
                <a:srgbClr val="32B9C8"/>
              </a:buClr>
              <a:buSzPct val="100000"/>
              <a:buFont typeface="+mj-lt"/>
              <a:buAutoNum type="arabicPeriod"/>
            </a:pPr>
            <a:r>
              <a:rPr lang="fr-FR" sz="2000">
                <a:solidFill>
                  <a:schemeClr val="tx1"/>
                </a:solidFill>
                <a:latin typeface="Titillium"/>
              </a:rPr>
              <a:t>Modifier le style des sous-titres du masque</a:t>
            </a:r>
            <a:endParaRPr lang="fr-FR" sz="2000" dirty="0">
              <a:solidFill>
                <a:schemeClr val="tx1"/>
              </a:solidFill>
              <a:latin typeface="Titillium"/>
            </a:endParaRPr>
          </a:p>
        </p:txBody>
      </p:sp>
      <p:pic>
        <p:nvPicPr>
          <p:cNvPr id="17" name="Image 16" descr="Logo TE-quadri.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466" y="332656"/>
            <a:ext cx="1511999" cy="436572"/>
          </a:xfrm>
          <a:prstGeom prst="rect">
            <a:avLst/>
          </a:prstGeom>
        </p:spPr>
      </p:pic>
      <p:cxnSp>
        <p:nvCxnSpPr>
          <p:cNvPr id="18" name="Connecteur droit 17"/>
          <p:cNvCxnSpPr/>
          <p:nvPr/>
        </p:nvCxnSpPr>
        <p:spPr>
          <a:xfrm>
            <a:off x="539552" y="1700808"/>
            <a:ext cx="720000" cy="0"/>
          </a:xfrm>
          <a:prstGeom prst="line">
            <a:avLst/>
          </a:prstGeom>
          <a:ln w="101600" cmpd="sng">
            <a:solidFill>
              <a:srgbClr val="9B3787"/>
            </a:solidFill>
          </a:ln>
          <a:effectLst/>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pic>
        <p:nvPicPr>
          <p:cNvPr id="20" name="Picture 2" descr="Y:\Documents\LOGO-FNCCR plein_Sept 201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8991" y="5445224"/>
            <a:ext cx="1019474" cy="94391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10"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i="1">
                <a:solidFill>
                  <a:schemeClr val="bg1"/>
                </a:solidFill>
                <a:latin typeface="Titillium" panose="00000500000000000000" pitchFamily="50" charset="0"/>
              </a:defRPr>
            </a:lvl1pPr>
          </a:lstStyle>
          <a:p>
            <a:r>
              <a:rPr lang="fr-FR" dirty="0"/>
              <a:t>G. Perrin</a:t>
            </a:r>
          </a:p>
        </p:txBody>
      </p:sp>
      <p:sp>
        <p:nvSpPr>
          <p:cNvPr id="11"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a:p>
        </p:txBody>
      </p:sp>
    </p:spTree>
    <p:extLst>
      <p:ext uri="{BB962C8B-B14F-4D97-AF65-F5344CB8AC3E}">
        <p14:creationId xmlns:p14="http://schemas.microsoft.com/office/powerpoint/2010/main" val="28510679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489550" y="332045"/>
            <a:ext cx="6791145" cy="427081"/>
          </a:xfrm>
          <a:prstGeom prst="rect">
            <a:avLst/>
          </a:prstGeom>
        </p:spPr>
        <p:txBody>
          <a:bodyPr/>
          <a:lstStyle/>
          <a:p>
            <a:r>
              <a:rPr lang="fr-FR"/>
              <a:t>Modifiez le style du titre</a:t>
            </a:r>
            <a:endParaRPr lang="en-US" dirty="0"/>
          </a:p>
        </p:txBody>
      </p:sp>
      <p:sp>
        <p:nvSpPr>
          <p:cNvPr id="3" name="Content Placeholder 2"/>
          <p:cNvSpPr>
            <a:spLocks noGrp="1"/>
          </p:cNvSpPr>
          <p:nvPr>
            <p:ph sz="half" idx="1"/>
          </p:nvPr>
        </p:nvSpPr>
        <p:spPr>
          <a:xfrm>
            <a:off x="480060" y="1395754"/>
            <a:ext cx="3566160" cy="3987128"/>
          </a:xfrm>
          <a:prstGeom prst="rect">
            <a:avLst/>
          </a:prstGeo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743450" y="1395755"/>
            <a:ext cx="3566160" cy="3987129"/>
          </a:xfrm>
          <a:prstGeom prst="rect">
            <a:avLst/>
          </a:prstGeo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9" name="Rectangle 8"/>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11" name="Espace réservé de la date 3"/>
          <p:cNvSpPr>
            <a:spLocks noGrp="1"/>
          </p:cNvSpPr>
          <p:nvPr>
            <p:ph type="dt" sz="half" idx="10"/>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
        <p:nvSpPr>
          <p:cNvPr id="12"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a:p>
        </p:txBody>
      </p:sp>
    </p:spTree>
    <p:extLst>
      <p:ext uri="{BB962C8B-B14F-4D97-AF65-F5344CB8AC3E}">
        <p14:creationId xmlns:p14="http://schemas.microsoft.com/office/powerpoint/2010/main" val="2276974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72297" y="250166"/>
            <a:ext cx="6860156" cy="621102"/>
          </a:xfrm>
          <a:prstGeom prst="rect">
            <a:avLst/>
          </a:prstGeom>
        </p:spPr>
        <p:txBody>
          <a:bodyPr/>
          <a:lstStyle/>
          <a:p>
            <a:r>
              <a:rPr lang="fr-FR"/>
              <a:t>Modifiez le style du titre</a:t>
            </a:r>
            <a:endParaRPr lang="en-US" dirty="0"/>
          </a:p>
        </p:txBody>
      </p:sp>
      <p:sp>
        <p:nvSpPr>
          <p:cNvPr id="6" name="Rectangle 5"/>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8"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
        <p:nvSpPr>
          <p:cNvPr id="9"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a:p>
        </p:txBody>
      </p:sp>
    </p:spTree>
    <p:extLst>
      <p:ext uri="{BB962C8B-B14F-4D97-AF65-F5344CB8AC3E}">
        <p14:creationId xmlns:p14="http://schemas.microsoft.com/office/powerpoint/2010/main" val="2746855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4"/>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sp>
        <p:nvSpPr>
          <p:cNvPr id="7"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
        <p:nvSpPr>
          <p:cNvPr id="8"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a:p>
        </p:txBody>
      </p:sp>
    </p:spTree>
    <p:extLst>
      <p:ext uri="{BB962C8B-B14F-4D97-AF65-F5344CB8AC3E}">
        <p14:creationId xmlns:p14="http://schemas.microsoft.com/office/powerpoint/2010/main" val="2416881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Image 13" descr="Logo TE-quadri.jp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36466" y="332656"/>
            <a:ext cx="1511999" cy="436572"/>
          </a:xfrm>
          <a:prstGeom prst="rect">
            <a:avLst/>
          </a:prstGeom>
        </p:spPr>
      </p:pic>
      <p:sp>
        <p:nvSpPr>
          <p:cNvPr id="15" name="Sous-titre 2"/>
          <p:cNvSpPr txBox="1">
            <a:spLocks/>
          </p:cNvSpPr>
          <p:nvPr/>
        </p:nvSpPr>
        <p:spPr>
          <a:xfrm>
            <a:off x="467544" y="1305344"/>
            <a:ext cx="8280000" cy="5220000"/>
          </a:xfrm>
          <a:prstGeom prst="rect">
            <a:avLst/>
          </a:prstGeom>
        </p:spPr>
        <p:txBody>
          <a:bodyPr>
            <a:no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algn="just">
              <a:lnSpc>
                <a:spcPts val="2000"/>
              </a:lnSpc>
              <a:spcBef>
                <a:spcPts val="500"/>
              </a:spcBef>
            </a:pPr>
            <a:endParaRPr lang="fr-FR" sz="1600" b="1" i="1" dirty="0">
              <a:latin typeface="Titillium"/>
            </a:endParaRPr>
          </a:p>
        </p:txBody>
      </p:sp>
      <p:sp>
        <p:nvSpPr>
          <p:cNvPr id="16" name="Titre 1"/>
          <p:cNvSpPr txBox="1">
            <a:spLocks/>
          </p:cNvSpPr>
          <p:nvPr/>
        </p:nvSpPr>
        <p:spPr>
          <a:xfrm>
            <a:off x="539552" y="224704"/>
            <a:ext cx="8280000" cy="54000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lgn="l">
              <a:buClr>
                <a:srgbClr val="32B9C8"/>
              </a:buClr>
              <a:buFont typeface="+mj-lt"/>
              <a:buAutoNum type="arabicPeriod"/>
            </a:pPr>
            <a:endParaRPr lang="fr-FR" sz="2000" b="1" cap="all" spc="200" dirty="0">
              <a:solidFill>
                <a:srgbClr val="32B9C8"/>
              </a:solidFill>
              <a:latin typeface="Titillium"/>
            </a:endParaRPr>
          </a:p>
        </p:txBody>
      </p:sp>
      <p:cxnSp>
        <p:nvCxnSpPr>
          <p:cNvPr id="17" name="Connecteur droit 16"/>
          <p:cNvCxnSpPr/>
          <p:nvPr/>
        </p:nvCxnSpPr>
        <p:spPr>
          <a:xfrm>
            <a:off x="539552" y="764704"/>
            <a:ext cx="252000" cy="0"/>
          </a:xfrm>
          <a:prstGeom prst="line">
            <a:avLst/>
          </a:prstGeom>
          <a:ln w="57150" cmpd="sng">
            <a:solidFill>
              <a:srgbClr val="32B9C8"/>
            </a:solidFill>
          </a:ln>
          <a:effectLst/>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0" y="6498000"/>
            <a:ext cx="9180000" cy="360000"/>
          </a:xfrm>
          <a:prstGeom prst="rect">
            <a:avLst/>
          </a:prstGeom>
          <a:gradFill>
            <a:gsLst>
              <a:gs pos="0">
                <a:srgbClr val="32B9C8"/>
              </a:gs>
              <a:gs pos="50000">
                <a:schemeClr val="accent1">
                  <a:shade val="93000"/>
                  <a:satMod val="130000"/>
                </a:schemeClr>
              </a:gs>
              <a:gs pos="100000">
                <a:srgbClr val="9B3787"/>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0000"/>
            <a:endParaRPr lang="fr-FR" sz="1300" cap="all" spc="200" dirty="0">
              <a:latin typeface="Titillium"/>
            </a:endParaRPr>
          </a:p>
        </p:txBody>
      </p:sp>
      <p:pic>
        <p:nvPicPr>
          <p:cNvPr id="19" name="Picture 2" descr="Y:\Documents\LOGO-FNCCR plein_Sept 2012.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28991" y="5445224"/>
            <a:ext cx="1019474" cy="943914"/>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p:cNvSpPr txBox="1">
            <a:spLocks/>
          </p:cNvSpPr>
          <p:nvPr/>
        </p:nvSpPr>
        <p:spPr>
          <a:xfrm>
            <a:off x="467544" y="224704"/>
            <a:ext cx="8280000" cy="54000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indent="0" algn="l">
              <a:buClr>
                <a:srgbClr val="32B9C8"/>
              </a:buClr>
              <a:buFont typeface="+mj-lt"/>
              <a:buNone/>
            </a:pPr>
            <a:endParaRPr lang="fr-FR" sz="2000" b="1" cap="all" spc="200" dirty="0">
              <a:latin typeface="Titillium"/>
            </a:endParaRPr>
          </a:p>
        </p:txBody>
      </p:sp>
      <p:sp>
        <p:nvSpPr>
          <p:cNvPr id="9" name="Sous-titre 2"/>
          <p:cNvSpPr txBox="1">
            <a:spLocks/>
          </p:cNvSpPr>
          <p:nvPr/>
        </p:nvSpPr>
        <p:spPr>
          <a:xfrm>
            <a:off x="539552" y="1223569"/>
            <a:ext cx="8280000" cy="5220000"/>
          </a:xfrm>
          <a:prstGeom prst="rect">
            <a:avLst/>
          </a:prstGeom>
        </p:spPr>
        <p:txBody>
          <a:bodyPr>
            <a:no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algn="just">
              <a:lnSpc>
                <a:spcPts val="2000"/>
              </a:lnSpc>
              <a:spcBef>
                <a:spcPts val="500"/>
              </a:spcBef>
            </a:pPr>
            <a:endParaRPr lang="fr-FR" sz="1600" b="1" dirty="0">
              <a:latin typeface="Titillium"/>
            </a:endParaRPr>
          </a:p>
          <a:p>
            <a:pPr algn="just">
              <a:lnSpc>
                <a:spcPts val="2000"/>
              </a:lnSpc>
              <a:spcBef>
                <a:spcPts val="500"/>
              </a:spcBef>
            </a:pPr>
            <a:endParaRPr lang="fr-FR" sz="2000" b="1" dirty="0">
              <a:solidFill>
                <a:srgbClr val="9B3787"/>
              </a:solidFill>
              <a:latin typeface="Titillium"/>
            </a:endParaRPr>
          </a:p>
        </p:txBody>
      </p:sp>
      <p:sp>
        <p:nvSpPr>
          <p:cNvPr id="2" name="Espace réservé du titre 1"/>
          <p:cNvSpPr>
            <a:spLocks noGrp="1"/>
          </p:cNvSpPr>
          <p:nvPr>
            <p:ph type="title"/>
          </p:nvPr>
        </p:nvSpPr>
        <p:spPr>
          <a:xfrm>
            <a:off x="539553" y="355240"/>
            <a:ext cx="6696913" cy="507531"/>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539552" y="1464372"/>
            <a:ext cx="7886700" cy="4351338"/>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25383" y="6485742"/>
            <a:ext cx="2057400" cy="365125"/>
          </a:xfrm>
          <a:prstGeom prst="rect">
            <a:avLst/>
          </a:prstGeom>
        </p:spPr>
        <p:txBody>
          <a:bodyPr vert="horz" lIns="91440" tIns="45720" rIns="91440" bIns="45720" rtlCol="0" anchor="ctr"/>
          <a:lstStyle>
            <a:lvl1pPr algn="l">
              <a:defRPr sz="1000">
                <a:solidFill>
                  <a:schemeClr val="bg1"/>
                </a:solidFill>
                <a:latin typeface="Titillium" panose="00000500000000000000" pitchFamily="50" charset="0"/>
              </a:defRPr>
            </a:lvl1pPr>
          </a:lstStyle>
          <a:p>
            <a:r>
              <a:rPr lang="fr-FR" dirty="0"/>
              <a:t>G. Perrin</a:t>
            </a:r>
          </a:p>
        </p:txBody>
      </p:sp>
      <p:sp>
        <p:nvSpPr>
          <p:cNvPr id="6" name="Espace réservé du numéro de diapositive 5"/>
          <p:cNvSpPr>
            <a:spLocks noGrp="1"/>
          </p:cNvSpPr>
          <p:nvPr>
            <p:ph type="sldNum" sz="quarter" idx="4"/>
          </p:nvPr>
        </p:nvSpPr>
        <p:spPr>
          <a:xfrm>
            <a:off x="7061217" y="6505717"/>
            <a:ext cx="2057400" cy="365125"/>
          </a:xfrm>
          <a:prstGeom prst="rect">
            <a:avLst/>
          </a:prstGeom>
        </p:spPr>
        <p:txBody>
          <a:bodyPr vert="horz" lIns="91440" tIns="45720" rIns="91440" bIns="45720" rtlCol="0" anchor="ctr"/>
          <a:lstStyle>
            <a:lvl1pPr algn="r">
              <a:defRPr sz="1000">
                <a:solidFill>
                  <a:schemeClr val="bg1"/>
                </a:solidFill>
                <a:latin typeface="Titillium" panose="00000500000000000000" pitchFamily="50" charset="0"/>
              </a:defRPr>
            </a:lvl1pPr>
          </a:lstStyle>
          <a:p>
            <a:fld id="{E0E0DBF5-A871-4C07-8BC2-9FD70CC431DE}" type="slidenum">
              <a:rPr lang="fr-FR" smtClean="0"/>
              <a:t>‹N°›</a:t>
            </a:fld>
            <a:endParaRPr lang="fr-FR"/>
          </a:p>
        </p:txBody>
      </p:sp>
    </p:spTree>
    <p:extLst>
      <p:ext uri="{BB962C8B-B14F-4D97-AF65-F5344CB8AC3E}">
        <p14:creationId xmlns:p14="http://schemas.microsoft.com/office/powerpoint/2010/main" val="587801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p:txStyles>
    <p:titleStyle>
      <a:lvl1pPr marL="457200" indent="-457200" algn="l" defTabSz="914400" rtl="0" eaLnBrk="1" latinLnBrk="0" hangingPunct="1">
        <a:lnSpc>
          <a:spcPct val="90000"/>
        </a:lnSpc>
        <a:spcBef>
          <a:spcPct val="0"/>
        </a:spcBef>
        <a:buFont typeface="+mj-lt"/>
        <a:buAutoNum type="arabicPeriod"/>
        <a:defRPr lang="en-US" sz="2000" kern="1200" cap="none" spc="0" baseline="0" dirty="0">
          <a:solidFill>
            <a:srgbClr val="32B9C8"/>
          </a:solidFill>
          <a:effectLst/>
          <a:latin typeface="Titillium" panose="00000500000000000000" pitchFamily="50" charset="0"/>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rgbClr val="9B3787"/>
          </a:solidFill>
          <a:latin typeface="Titillium" panose="00000500000000000000" pitchFamily="50" charset="0"/>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rgbClr val="9B3787"/>
          </a:solidFill>
          <a:latin typeface="Titillium" panose="00000500000000000000" pitchFamily="50" charset="0"/>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rgbClr val="9B3787"/>
          </a:solidFill>
          <a:latin typeface="Titillium" panose="00000500000000000000" pitchFamily="50" charset="0"/>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rgbClr val="9B3787"/>
          </a:solidFill>
          <a:latin typeface="Titillium" panose="00000500000000000000" pitchFamily="50" charset="0"/>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rgbClr val="9B3787"/>
          </a:solidFill>
          <a:latin typeface="Titillium" panose="00000500000000000000" pitchFamily="50" charset="0"/>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8BE6FB-FB4D-4C2F-B9AF-0C94FEE7B790}"/>
              </a:ext>
            </a:extLst>
          </p:cNvPr>
          <p:cNvSpPr>
            <a:spLocks noGrp="1"/>
          </p:cNvSpPr>
          <p:nvPr>
            <p:ph type="title"/>
          </p:nvPr>
        </p:nvSpPr>
        <p:spPr/>
        <p:txBody>
          <a:bodyPr/>
          <a:lstStyle/>
          <a:p>
            <a:r>
              <a:rPr lang="fr-FR" dirty="0"/>
              <a:t>GT </a:t>
            </a:r>
            <a:r>
              <a:rPr lang="fr-FR" dirty="0" err="1"/>
              <a:t>intracting</a:t>
            </a:r>
            <a:endParaRPr lang="fr-FR" dirty="0"/>
          </a:p>
        </p:txBody>
      </p:sp>
      <p:sp>
        <p:nvSpPr>
          <p:cNvPr id="3" name="Espace réservé du texte 2">
            <a:extLst>
              <a:ext uri="{FF2B5EF4-FFF2-40B4-BE49-F238E27FC236}">
                <a16:creationId xmlns:a16="http://schemas.microsoft.com/office/drawing/2014/main" id="{487FA6DF-E26A-4E00-AFDB-8ABB84E573FF}"/>
              </a:ext>
            </a:extLst>
          </p:cNvPr>
          <p:cNvSpPr>
            <a:spLocks noGrp="1"/>
          </p:cNvSpPr>
          <p:nvPr>
            <p:ph type="body" sz="quarter" idx="10"/>
          </p:nvPr>
        </p:nvSpPr>
        <p:spPr/>
        <p:txBody>
          <a:bodyPr/>
          <a:lstStyle/>
          <a:p>
            <a:r>
              <a:rPr lang="fr-FR" dirty="0"/>
              <a:t>1</a:t>
            </a:r>
            <a:r>
              <a:rPr lang="fr-FR" baseline="30000" dirty="0"/>
              <a:t>er</a:t>
            </a:r>
            <a:r>
              <a:rPr lang="fr-FR" dirty="0"/>
              <a:t> GT : 1</a:t>
            </a:r>
            <a:r>
              <a:rPr lang="fr-FR" baseline="30000" dirty="0"/>
              <a:t>er</a:t>
            </a:r>
            <a:r>
              <a:rPr lang="fr-FR" dirty="0"/>
              <a:t> avril 2020</a:t>
            </a:r>
          </a:p>
        </p:txBody>
      </p:sp>
      <p:pic>
        <p:nvPicPr>
          <p:cNvPr id="1026" name="Picture 2" descr="Résultat de recherche d'images pour &quot;caisse des dépôts banque des territoires&quot;">
            <a:extLst>
              <a:ext uri="{FF2B5EF4-FFF2-40B4-BE49-F238E27FC236}">
                <a16:creationId xmlns:a16="http://schemas.microsoft.com/office/drawing/2014/main" id="{4E69681E-3D43-445C-AB07-D072E1870F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4880" y="4275050"/>
            <a:ext cx="2928620" cy="652172"/>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e la date 3">
            <a:extLst>
              <a:ext uri="{FF2B5EF4-FFF2-40B4-BE49-F238E27FC236}">
                <a16:creationId xmlns:a16="http://schemas.microsoft.com/office/drawing/2014/main" id="{8F17045C-CCF5-4571-A85B-14CC2C8FE91D}"/>
              </a:ext>
            </a:extLst>
          </p:cNvPr>
          <p:cNvSpPr txBox="1">
            <a:spLocks/>
          </p:cNvSpPr>
          <p:nvPr/>
        </p:nvSpPr>
        <p:spPr>
          <a:xfrm>
            <a:off x="0" y="6492875"/>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000" i="1" kern="1200">
                <a:solidFill>
                  <a:schemeClr val="bg1"/>
                </a:solidFill>
                <a:latin typeface="Titillium" panose="00000500000000000000" pitchFamily="50"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a:t>G. Perrin / H.Serougne</a:t>
            </a:r>
            <a:endParaRPr lang="fr-FR" dirty="0"/>
          </a:p>
        </p:txBody>
      </p:sp>
    </p:spTree>
    <p:extLst>
      <p:ext uri="{BB962C8B-B14F-4D97-AF65-F5344CB8AC3E}">
        <p14:creationId xmlns:p14="http://schemas.microsoft.com/office/powerpoint/2010/main" val="24292413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94DF1E5B-D5ED-46BC-8F1E-0390430DA71D}"/>
              </a:ext>
            </a:extLst>
          </p:cNvPr>
          <p:cNvSpPr>
            <a:spLocks noGrp="1"/>
          </p:cNvSpPr>
          <p:nvPr>
            <p:ph type="body" sz="quarter" idx="10"/>
          </p:nvPr>
        </p:nvSpPr>
        <p:spPr/>
        <p:txBody>
          <a:bodyPr>
            <a:normAutofit fontScale="62500" lnSpcReduction="20000"/>
          </a:bodyPr>
          <a:lstStyle/>
          <a:p>
            <a:r>
              <a:rPr lang="fr-FR" dirty="0"/>
              <a:t>10 ans trop court ? 15 ans peut-être ? </a:t>
            </a:r>
          </a:p>
          <a:p>
            <a:r>
              <a:rPr lang="fr-FR" dirty="0"/>
              <a:t>Comment articuler un premier travail de travaux à faible ROI avec une approche globale, long terme (pour éviter le risque de « tuer le gisement », aller vers la logique de l’image du pommier GP)</a:t>
            </a:r>
          </a:p>
          <a:p>
            <a:r>
              <a:rPr lang="fr-FR" dirty="0"/>
              <a:t>Faire un lien direct avec des outils financiers pour des ROI plus important, logique d’approche globale</a:t>
            </a:r>
          </a:p>
          <a:p>
            <a:pPr lvl="1"/>
            <a:r>
              <a:rPr lang="fr-FR" dirty="0"/>
              <a:t>Avoir exemples de travaux de ROI &lt; 10 ans (</a:t>
            </a:r>
            <a:r>
              <a:rPr lang="fr-FR" dirty="0" err="1"/>
              <a:t>rplct</a:t>
            </a:r>
            <a:r>
              <a:rPr lang="fr-FR" dirty="0"/>
              <a:t> chaudière, PAC, éclairage, ventilo-convecteurs, écogestes/usages, solaire en </a:t>
            </a:r>
            <a:r>
              <a:rPr lang="fr-FR" dirty="0" err="1"/>
              <a:t>autoconso</a:t>
            </a:r>
            <a:r>
              <a:rPr lang="fr-FR" dirty="0"/>
              <a:t>, etc.) </a:t>
            </a:r>
          </a:p>
          <a:p>
            <a:pPr lvl="1"/>
            <a:r>
              <a:rPr lang="fr-FR" dirty="0"/>
              <a:t>Donner des exemples de bouquets de travaux (ITE d’un côté, menuiseries de l’autre, lien externalités (confort des usagers) avec ROI trop importants</a:t>
            </a:r>
          </a:p>
          <a:p>
            <a:pPr lvl="1"/>
            <a:r>
              <a:rPr lang="fr-FR" dirty="0"/>
              <a:t>Se concentrer sur un type de travaux mutualisés</a:t>
            </a:r>
          </a:p>
          <a:p>
            <a:pPr lvl="1"/>
            <a:r>
              <a:rPr lang="fr-FR" dirty="0"/>
              <a:t>Peut-on envisager pour une opération en approche globale dans laquelle on distinguerait des bouques de travaux avec des financements différenciés sur la durée</a:t>
            </a:r>
          </a:p>
          <a:p>
            <a:r>
              <a:rPr lang="fr-FR" dirty="0"/>
              <a:t>Approfondir lien avec CPE et contrats globaux de perf. Énergétique / MPPE</a:t>
            </a:r>
          </a:p>
          <a:p>
            <a:r>
              <a:rPr lang="fr-FR" dirty="0"/>
              <a:t>Est-ce le même travail de mutualiser des « petites » rénovations que pour des « grosses » rénovations ? </a:t>
            </a:r>
          </a:p>
          <a:p>
            <a:r>
              <a:rPr lang="fr-FR" dirty="0"/>
              <a:t>Peut-on prévoir une programmation pluriannuelle de travaux pour une même collectivité ? Si oui sur combien d'années (3 ans, 5 ans ?)</a:t>
            </a:r>
          </a:p>
          <a:p>
            <a:endParaRPr lang="fr-FR" dirty="0"/>
          </a:p>
        </p:txBody>
      </p:sp>
      <p:sp>
        <p:nvSpPr>
          <p:cNvPr id="3" name="Titre 2">
            <a:extLst>
              <a:ext uri="{FF2B5EF4-FFF2-40B4-BE49-F238E27FC236}">
                <a16:creationId xmlns:a16="http://schemas.microsoft.com/office/drawing/2014/main" id="{1F913BD2-C19A-4D32-9A7F-6E7610E43717}"/>
              </a:ext>
            </a:extLst>
          </p:cNvPr>
          <p:cNvSpPr>
            <a:spLocks noGrp="1"/>
          </p:cNvSpPr>
          <p:nvPr>
            <p:ph type="title"/>
          </p:nvPr>
        </p:nvSpPr>
        <p:spPr/>
        <p:txBody>
          <a:bodyPr/>
          <a:lstStyle/>
          <a:p>
            <a:pPr marL="0" indent="0">
              <a:buNone/>
            </a:pPr>
            <a:r>
              <a:rPr lang="fr-FR" dirty="0"/>
              <a:t>Approche technique</a:t>
            </a:r>
          </a:p>
        </p:txBody>
      </p:sp>
      <p:sp>
        <p:nvSpPr>
          <p:cNvPr id="4" name="Espace réservé de la date 3">
            <a:extLst>
              <a:ext uri="{FF2B5EF4-FFF2-40B4-BE49-F238E27FC236}">
                <a16:creationId xmlns:a16="http://schemas.microsoft.com/office/drawing/2014/main" id="{71E2845B-9DAB-4B86-9EFC-893C83A7D4C7}"/>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3C195ECF-0A94-4979-8DDD-A8A8E704EC0C}"/>
              </a:ext>
            </a:extLst>
          </p:cNvPr>
          <p:cNvSpPr>
            <a:spLocks noGrp="1"/>
          </p:cNvSpPr>
          <p:nvPr>
            <p:ph type="sldNum" sz="quarter" idx="4"/>
          </p:nvPr>
        </p:nvSpPr>
        <p:spPr/>
        <p:txBody>
          <a:bodyPr/>
          <a:lstStyle/>
          <a:p>
            <a:fld id="{E0E0DBF5-A871-4C07-8BC2-9FD70CC431DE}" type="slidenum">
              <a:rPr lang="fr-FR" smtClean="0"/>
              <a:t>10</a:t>
            </a:fld>
            <a:endParaRPr lang="fr-FR"/>
          </a:p>
        </p:txBody>
      </p:sp>
    </p:spTree>
    <p:extLst>
      <p:ext uri="{BB962C8B-B14F-4D97-AF65-F5344CB8AC3E}">
        <p14:creationId xmlns:p14="http://schemas.microsoft.com/office/powerpoint/2010/main" val="117685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AA81844F-3577-465E-A577-D7B2FF776436}"/>
              </a:ext>
            </a:extLst>
          </p:cNvPr>
          <p:cNvSpPr>
            <a:spLocks noGrp="1"/>
          </p:cNvSpPr>
          <p:nvPr>
            <p:ph type="body" sz="quarter" idx="10"/>
          </p:nvPr>
        </p:nvSpPr>
        <p:spPr/>
        <p:txBody>
          <a:bodyPr>
            <a:normAutofit fontScale="77500" lnSpcReduction="20000"/>
          </a:bodyPr>
          <a:lstStyle/>
          <a:p>
            <a:r>
              <a:rPr lang="fr-FR" dirty="0"/>
              <a:t>Notre réflexion, c'est pour l'instant d'arriver à définir des groupes de typologies de bâtiments  (à gros enjeux énergétiques ou faible enjeu énergétique) pour déterminer si elles relèvent d'une approche </a:t>
            </a:r>
            <a:r>
              <a:rPr lang="fr-FR" dirty="0" err="1"/>
              <a:t>intracting</a:t>
            </a:r>
            <a:r>
              <a:rPr lang="fr-FR" dirty="0"/>
              <a:t> ou d'une rénovation plus lourde</a:t>
            </a:r>
          </a:p>
          <a:p>
            <a:r>
              <a:rPr lang="fr-FR" dirty="0"/>
              <a:t>Souvent, les collectivités ne valorisent pas les CEE sur ces "petits" travaux, alors qu'une organisation collective, avec les syndicats, le permettrait </a:t>
            </a:r>
            <a:r>
              <a:rPr lang="fr-FR" dirty="0">
                <a:sym typeface="Wingdings" panose="05000000000000000000" pitchFamily="2" charset="2"/>
              </a:rPr>
              <a:t> partager les valorisations qui sont déjà mises en place par les SDE pour inspirer tout le monde</a:t>
            </a:r>
            <a:endParaRPr lang="fr-FR" dirty="0"/>
          </a:p>
          <a:p>
            <a:r>
              <a:rPr lang="fr-FR" dirty="0"/>
              <a:t>S’autoriser une souplesse sur une durée de 10 à 20 ans</a:t>
            </a:r>
          </a:p>
          <a:p>
            <a:r>
              <a:rPr lang="fr-FR" dirty="0"/>
              <a:t>Bien prendre en compte la taille des petites communes qui représentent la majeure partie des actions à mener sur un département</a:t>
            </a:r>
          </a:p>
          <a:p>
            <a:r>
              <a:rPr lang="fr-FR" dirty="0"/>
              <a:t>Pour les communes volontaristes, ok </a:t>
            </a:r>
            <a:r>
              <a:rPr lang="fr-FR" dirty="0" err="1"/>
              <a:t>réno</a:t>
            </a:r>
            <a:r>
              <a:rPr lang="fr-FR" dirty="0"/>
              <a:t> globale, pour celles moins motrices au départ ou pour lesquelles il faut démontrer l’intérêt, enclencher l’approche de 1</a:t>
            </a:r>
            <a:r>
              <a:rPr lang="fr-FR" baseline="30000" dirty="0"/>
              <a:t>er</a:t>
            </a:r>
            <a:r>
              <a:rPr lang="fr-FR" dirty="0"/>
              <a:t> niveau pour un premier passage à l’acte, dans une vision globale long terme de préparer les marches suivantes</a:t>
            </a:r>
          </a:p>
          <a:p>
            <a:endParaRPr lang="fr-FR" dirty="0"/>
          </a:p>
          <a:p>
            <a:endParaRPr lang="fr-FR" dirty="0"/>
          </a:p>
          <a:p>
            <a:endParaRPr lang="fr-FR" dirty="0"/>
          </a:p>
        </p:txBody>
      </p:sp>
      <p:sp>
        <p:nvSpPr>
          <p:cNvPr id="3" name="Titre 2">
            <a:extLst>
              <a:ext uri="{FF2B5EF4-FFF2-40B4-BE49-F238E27FC236}">
                <a16:creationId xmlns:a16="http://schemas.microsoft.com/office/drawing/2014/main" id="{027A6643-1E00-49F4-A69B-0BE12755C302}"/>
              </a:ext>
            </a:extLst>
          </p:cNvPr>
          <p:cNvSpPr>
            <a:spLocks noGrp="1"/>
          </p:cNvSpPr>
          <p:nvPr>
            <p:ph type="title"/>
          </p:nvPr>
        </p:nvSpPr>
        <p:spPr/>
        <p:txBody>
          <a:bodyPr/>
          <a:lstStyle/>
          <a:p>
            <a:pPr marL="0" indent="0">
              <a:buNone/>
            </a:pPr>
            <a:r>
              <a:rPr lang="fr-FR" dirty="0"/>
              <a:t>Approche technique</a:t>
            </a:r>
          </a:p>
        </p:txBody>
      </p:sp>
      <p:sp>
        <p:nvSpPr>
          <p:cNvPr id="4" name="Espace réservé de la date 3">
            <a:extLst>
              <a:ext uri="{FF2B5EF4-FFF2-40B4-BE49-F238E27FC236}">
                <a16:creationId xmlns:a16="http://schemas.microsoft.com/office/drawing/2014/main" id="{9ABFE54B-6BF8-413A-9E5D-7D50AFCE35D7}"/>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CF2CE667-3F69-4BAC-A498-1CC22BA92922}"/>
              </a:ext>
            </a:extLst>
          </p:cNvPr>
          <p:cNvSpPr>
            <a:spLocks noGrp="1"/>
          </p:cNvSpPr>
          <p:nvPr>
            <p:ph type="sldNum" sz="quarter" idx="4"/>
          </p:nvPr>
        </p:nvSpPr>
        <p:spPr/>
        <p:txBody>
          <a:bodyPr/>
          <a:lstStyle/>
          <a:p>
            <a:fld id="{E0E0DBF5-A871-4C07-8BC2-9FD70CC431DE}" type="slidenum">
              <a:rPr lang="fr-FR" smtClean="0"/>
              <a:t>11</a:t>
            </a:fld>
            <a:endParaRPr lang="fr-FR"/>
          </a:p>
        </p:txBody>
      </p:sp>
    </p:spTree>
    <p:extLst>
      <p:ext uri="{BB962C8B-B14F-4D97-AF65-F5344CB8AC3E}">
        <p14:creationId xmlns:p14="http://schemas.microsoft.com/office/powerpoint/2010/main" val="2357776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9DAE4D87-E7DC-48E7-9A68-714E19F41712}"/>
              </a:ext>
            </a:extLst>
          </p:cNvPr>
          <p:cNvSpPr>
            <a:spLocks noGrp="1"/>
          </p:cNvSpPr>
          <p:nvPr>
            <p:ph type="body" sz="quarter" idx="10"/>
          </p:nvPr>
        </p:nvSpPr>
        <p:spPr/>
        <p:txBody>
          <a:bodyPr>
            <a:normAutofit/>
          </a:bodyPr>
          <a:lstStyle/>
          <a:p>
            <a:r>
              <a:rPr lang="fr-FR" dirty="0"/>
              <a:t>Moyenne temps de retour = à l’échelle du SDE ou à l’échelle de chaque opération ? </a:t>
            </a:r>
          </a:p>
          <a:p>
            <a:r>
              <a:rPr lang="fr-FR" dirty="0"/>
              <a:t>Effet de seuil ? 500 k€ min ? Difficile même en regroupant plusieurs (petites) communes…assouplissement possible côté CDC  (côté SDE : fonctionner en logique achat groupé /</a:t>
            </a:r>
            <a:r>
              <a:rPr lang="fr-FR" dirty="0" err="1"/>
              <a:t>gpt</a:t>
            </a:r>
            <a:r>
              <a:rPr lang="fr-FR" dirty="0"/>
              <a:t> cde, démarches groupées type COCON)</a:t>
            </a:r>
          </a:p>
          <a:p>
            <a:r>
              <a:rPr lang="fr-FR" dirty="0"/>
              <a:t>L’adaptation du dispositif aux petites communes est essentielle, sinon moins de SDE intéressés (les « grosses » communes savent agir seules)</a:t>
            </a:r>
          </a:p>
          <a:p>
            <a:endParaRPr lang="fr-FR" dirty="0"/>
          </a:p>
        </p:txBody>
      </p:sp>
      <p:sp>
        <p:nvSpPr>
          <p:cNvPr id="3" name="Titre 2">
            <a:extLst>
              <a:ext uri="{FF2B5EF4-FFF2-40B4-BE49-F238E27FC236}">
                <a16:creationId xmlns:a16="http://schemas.microsoft.com/office/drawing/2014/main" id="{12463B31-4AD0-4D7C-B10B-0FA37BBC3569}"/>
              </a:ext>
            </a:extLst>
          </p:cNvPr>
          <p:cNvSpPr>
            <a:spLocks noGrp="1"/>
          </p:cNvSpPr>
          <p:nvPr>
            <p:ph type="title"/>
          </p:nvPr>
        </p:nvSpPr>
        <p:spPr/>
        <p:txBody>
          <a:bodyPr/>
          <a:lstStyle/>
          <a:p>
            <a:pPr marL="0" indent="0">
              <a:buNone/>
            </a:pPr>
            <a:r>
              <a:rPr lang="fr-FR" dirty="0"/>
              <a:t>Approche technique</a:t>
            </a:r>
          </a:p>
        </p:txBody>
      </p:sp>
      <p:sp>
        <p:nvSpPr>
          <p:cNvPr id="4" name="Espace réservé de la date 3">
            <a:extLst>
              <a:ext uri="{FF2B5EF4-FFF2-40B4-BE49-F238E27FC236}">
                <a16:creationId xmlns:a16="http://schemas.microsoft.com/office/drawing/2014/main" id="{75B4929C-B878-463E-84B7-E7C0D67F0F85}"/>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0022BEC8-1854-441B-89FB-75811D6288E4}"/>
              </a:ext>
            </a:extLst>
          </p:cNvPr>
          <p:cNvSpPr>
            <a:spLocks noGrp="1"/>
          </p:cNvSpPr>
          <p:nvPr>
            <p:ph type="sldNum" sz="quarter" idx="4"/>
          </p:nvPr>
        </p:nvSpPr>
        <p:spPr/>
        <p:txBody>
          <a:bodyPr/>
          <a:lstStyle/>
          <a:p>
            <a:fld id="{E0E0DBF5-A871-4C07-8BC2-9FD70CC431DE}" type="slidenum">
              <a:rPr lang="fr-FR" smtClean="0"/>
              <a:t>12</a:t>
            </a:fld>
            <a:endParaRPr lang="fr-FR"/>
          </a:p>
        </p:txBody>
      </p:sp>
    </p:spTree>
    <p:extLst>
      <p:ext uri="{BB962C8B-B14F-4D97-AF65-F5344CB8AC3E}">
        <p14:creationId xmlns:p14="http://schemas.microsoft.com/office/powerpoint/2010/main" val="2150716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1F965B3C-2790-4052-9E2F-A1F30C9E2F7A}"/>
              </a:ext>
            </a:extLst>
          </p:cNvPr>
          <p:cNvSpPr>
            <a:spLocks noGrp="1"/>
          </p:cNvSpPr>
          <p:nvPr>
            <p:ph type="body" sz="quarter" idx="10"/>
          </p:nvPr>
        </p:nvSpPr>
        <p:spPr/>
        <p:txBody>
          <a:bodyPr>
            <a:normAutofit fontScale="92500" lnSpcReduction="20000"/>
          </a:bodyPr>
          <a:lstStyle/>
          <a:p>
            <a:r>
              <a:rPr lang="fr-FR" dirty="0"/>
              <a:t>Quelle méthode pour certifier les économies d'énergie générées ? y aura-t-il un outil de suivi unique ou est-ce à définir par les syndicats (outils CEP…) ?  Quels "contrôles" par la CDC ? Quels résultats devront être présentés et sur quel périmètre (par bâtiment ou sur l'ensemble des bâtiments engagés) ? </a:t>
            </a:r>
            <a:br>
              <a:rPr lang="fr-FR" dirty="0"/>
            </a:br>
            <a:r>
              <a:rPr lang="fr-FR" dirty="0">
                <a:sym typeface="Wingdings" panose="05000000000000000000" pitchFamily="2" charset="2"/>
              </a:rPr>
              <a:t> tout dépend de l’articulation entre convention A et B</a:t>
            </a:r>
            <a:br>
              <a:rPr lang="fr-FR" dirty="0">
                <a:sym typeface="Wingdings" panose="05000000000000000000" pitchFamily="2" charset="2"/>
              </a:rPr>
            </a:br>
            <a:r>
              <a:rPr lang="fr-FR" dirty="0">
                <a:sym typeface="Wingdings" panose="05000000000000000000" pitchFamily="2" charset="2"/>
              </a:rPr>
              <a:t> proposition de la CDC d’un outil mutualisé qui est intégré à l’offre « </a:t>
            </a:r>
            <a:r>
              <a:rPr lang="fr-FR" dirty="0" err="1">
                <a:sym typeface="Wingdings" panose="05000000000000000000" pitchFamily="2" charset="2"/>
              </a:rPr>
              <a:t>intracting</a:t>
            </a:r>
            <a:r>
              <a:rPr lang="fr-FR" dirty="0">
                <a:sym typeface="Wingdings" panose="05000000000000000000" pitchFamily="2" charset="2"/>
              </a:rPr>
              <a:t> » de la CDC ? Pb selon les outils existants déjà mis en place par les SDE…</a:t>
            </a:r>
            <a:r>
              <a:rPr lang="fr-FR" dirty="0"/>
              <a:t> </a:t>
            </a:r>
            <a:br>
              <a:rPr lang="fr-FR" dirty="0"/>
            </a:br>
            <a:r>
              <a:rPr lang="fr-FR" dirty="0">
                <a:sym typeface="Wingdings" panose="05000000000000000000" pitchFamily="2" charset="2"/>
              </a:rPr>
              <a:t> outils de prise de conscience / pédagogie sur ces économies d’énergie pour les utilisateurs + outils de </a:t>
            </a:r>
            <a:r>
              <a:rPr lang="fr-FR" dirty="0" err="1">
                <a:sym typeface="Wingdings" panose="05000000000000000000" pitchFamily="2" charset="2"/>
              </a:rPr>
              <a:t>comm</a:t>
            </a:r>
            <a:r>
              <a:rPr lang="fr-FR" dirty="0">
                <a:sym typeface="Wingdings" panose="05000000000000000000" pitchFamily="2" charset="2"/>
              </a:rPr>
              <a:t>’ pour les élus à développer aussi</a:t>
            </a:r>
            <a:br>
              <a:rPr lang="fr-FR" dirty="0">
                <a:sym typeface="Wingdings" panose="05000000000000000000" pitchFamily="2" charset="2"/>
              </a:rPr>
            </a:br>
            <a:r>
              <a:rPr lang="fr-FR" dirty="0">
                <a:sym typeface="Wingdings" panose="05000000000000000000" pitchFamily="2" charset="2"/>
              </a:rPr>
              <a:t> choix des outils de mesure / critères à définir, à voir si dans convention A ou B ; lien avec outils ACTEE à bien faire </a:t>
            </a:r>
            <a:endParaRPr lang="fr-FR" dirty="0"/>
          </a:p>
          <a:p>
            <a:endParaRPr lang="fr-FR" dirty="0"/>
          </a:p>
        </p:txBody>
      </p:sp>
      <p:sp>
        <p:nvSpPr>
          <p:cNvPr id="3" name="Titre 2">
            <a:extLst>
              <a:ext uri="{FF2B5EF4-FFF2-40B4-BE49-F238E27FC236}">
                <a16:creationId xmlns:a16="http://schemas.microsoft.com/office/drawing/2014/main" id="{425CD825-2D61-43E5-90F0-606ECE03CF18}"/>
              </a:ext>
            </a:extLst>
          </p:cNvPr>
          <p:cNvSpPr>
            <a:spLocks noGrp="1"/>
          </p:cNvSpPr>
          <p:nvPr>
            <p:ph type="title"/>
          </p:nvPr>
        </p:nvSpPr>
        <p:spPr/>
        <p:txBody>
          <a:bodyPr/>
          <a:lstStyle/>
          <a:p>
            <a:pPr marL="0" indent="0">
              <a:buNone/>
            </a:pPr>
            <a:r>
              <a:rPr lang="fr-FR" dirty="0"/>
              <a:t>Approche technique</a:t>
            </a:r>
          </a:p>
        </p:txBody>
      </p:sp>
      <p:sp>
        <p:nvSpPr>
          <p:cNvPr id="4" name="Espace réservé de la date 3">
            <a:extLst>
              <a:ext uri="{FF2B5EF4-FFF2-40B4-BE49-F238E27FC236}">
                <a16:creationId xmlns:a16="http://schemas.microsoft.com/office/drawing/2014/main" id="{7C5311B7-257F-4B18-BB88-6B585FCD2F06}"/>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60A7EFCF-3ADD-4CF7-B4AF-94AE24B1571F}"/>
              </a:ext>
            </a:extLst>
          </p:cNvPr>
          <p:cNvSpPr>
            <a:spLocks noGrp="1"/>
          </p:cNvSpPr>
          <p:nvPr>
            <p:ph type="sldNum" sz="quarter" idx="4"/>
          </p:nvPr>
        </p:nvSpPr>
        <p:spPr/>
        <p:txBody>
          <a:bodyPr/>
          <a:lstStyle/>
          <a:p>
            <a:fld id="{E0E0DBF5-A871-4C07-8BC2-9FD70CC431DE}" type="slidenum">
              <a:rPr lang="fr-FR" smtClean="0"/>
              <a:t>13</a:t>
            </a:fld>
            <a:endParaRPr lang="fr-FR"/>
          </a:p>
        </p:txBody>
      </p:sp>
    </p:spTree>
    <p:extLst>
      <p:ext uri="{BB962C8B-B14F-4D97-AF65-F5344CB8AC3E}">
        <p14:creationId xmlns:p14="http://schemas.microsoft.com/office/powerpoint/2010/main" val="359789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E1C1D5E2-0B8C-46EB-AF15-2B57E7199B97}"/>
              </a:ext>
            </a:extLst>
          </p:cNvPr>
          <p:cNvSpPr>
            <a:spLocks noGrp="1"/>
          </p:cNvSpPr>
          <p:nvPr>
            <p:ph type="body" sz="quarter" idx="10"/>
          </p:nvPr>
        </p:nvSpPr>
        <p:spPr/>
        <p:txBody>
          <a:bodyPr/>
          <a:lstStyle/>
          <a:p>
            <a:pPr marL="514350" indent="-514350">
              <a:buFont typeface="+mj-lt"/>
              <a:buAutoNum type="arabicPeriod"/>
            </a:pPr>
            <a:r>
              <a:rPr lang="fr-FR" dirty="0">
                <a:solidFill>
                  <a:schemeClr val="bg2"/>
                </a:solidFill>
              </a:rPr>
              <a:t>Approche technique de l’</a:t>
            </a:r>
            <a:r>
              <a:rPr lang="fr-FR" dirty="0" err="1">
                <a:solidFill>
                  <a:schemeClr val="bg2"/>
                </a:solidFill>
              </a:rPr>
              <a:t>intracting</a:t>
            </a:r>
            <a:r>
              <a:rPr lang="fr-FR" dirty="0">
                <a:solidFill>
                  <a:schemeClr val="bg2"/>
                </a:solidFill>
              </a:rPr>
              <a:t> : freins potentiels et leviers d’actions</a:t>
            </a:r>
          </a:p>
          <a:p>
            <a:pPr marL="514350" indent="-514350">
              <a:buFont typeface="+mj-lt"/>
              <a:buAutoNum type="arabicPeriod"/>
            </a:pPr>
            <a:endParaRPr lang="fr-FR" dirty="0"/>
          </a:p>
          <a:p>
            <a:pPr marL="514350" indent="-514350">
              <a:buFont typeface="+mj-lt"/>
              <a:buAutoNum type="arabicPeriod"/>
            </a:pPr>
            <a:r>
              <a:rPr lang="fr-FR" dirty="0"/>
              <a:t>Approche économique de l’</a:t>
            </a:r>
            <a:r>
              <a:rPr lang="fr-FR" dirty="0" err="1"/>
              <a:t>intracting</a:t>
            </a:r>
            <a:r>
              <a:rPr lang="fr-FR" dirty="0"/>
              <a:t> : freins potentiels et leviers d’actions</a:t>
            </a:r>
          </a:p>
          <a:p>
            <a:pPr marL="514350" indent="-514350">
              <a:buFont typeface="+mj-lt"/>
              <a:buAutoNum type="arabicPeriod"/>
            </a:pPr>
            <a:endParaRPr lang="fr-FR" dirty="0"/>
          </a:p>
          <a:p>
            <a:pPr marL="514350" indent="-514350">
              <a:buFont typeface="+mj-lt"/>
              <a:buAutoNum type="arabicPeriod"/>
            </a:pPr>
            <a:r>
              <a:rPr lang="fr-FR" dirty="0">
                <a:solidFill>
                  <a:schemeClr val="bg2"/>
                </a:solidFill>
              </a:rPr>
              <a:t>Approche juridique de l’</a:t>
            </a:r>
            <a:r>
              <a:rPr lang="fr-FR" dirty="0" err="1">
                <a:solidFill>
                  <a:schemeClr val="bg2"/>
                </a:solidFill>
              </a:rPr>
              <a:t>intracting</a:t>
            </a:r>
            <a:r>
              <a:rPr lang="fr-FR" dirty="0">
                <a:solidFill>
                  <a:schemeClr val="bg2"/>
                </a:solidFill>
              </a:rPr>
              <a:t> : freins potentiels et leviers d’actions</a:t>
            </a:r>
          </a:p>
          <a:p>
            <a:pPr marL="514350" indent="-514350">
              <a:buFont typeface="+mj-lt"/>
              <a:buAutoNum type="arabicPeriod"/>
            </a:pPr>
            <a:endParaRPr lang="fr-FR" dirty="0"/>
          </a:p>
          <a:p>
            <a:pPr marL="514350" indent="-514350">
              <a:buFont typeface="+mj-lt"/>
              <a:buAutoNum type="arabicPeriod"/>
            </a:pPr>
            <a:endParaRPr lang="fr-FR" dirty="0"/>
          </a:p>
        </p:txBody>
      </p:sp>
      <p:sp>
        <p:nvSpPr>
          <p:cNvPr id="3" name="Titre 2">
            <a:extLst>
              <a:ext uri="{FF2B5EF4-FFF2-40B4-BE49-F238E27FC236}">
                <a16:creationId xmlns:a16="http://schemas.microsoft.com/office/drawing/2014/main" id="{23064F21-D4A3-4F2D-8CC9-34664297635E}"/>
              </a:ext>
            </a:extLst>
          </p:cNvPr>
          <p:cNvSpPr>
            <a:spLocks noGrp="1"/>
          </p:cNvSpPr>
          <p:nvPr>
            <p:ph type="title"/>
          </p:nvPr>
        </p:nvSpPr>
        <p:spPr/>
        <p:txBody>
          <a:bodyPr/>
          <a:lstStyle/>
          <a:p>
            <a:pPr marL="0" indent="0">
              <a:buNone/>
            </a:pPr>
            <a:r>
              <a:rPr lang="fr-FR" dirty="0"/>
              <a:t>Aujourd’hui 1</a:t>
            </a:r>
            <a:r>
              <a:rPr lang="fr-FR" baseline="30000" dirty="0"/>
              <a:t>er</a:t>
            </a:r>
            <a:r>
              <a:rPr lang="fr-FR" dirty="0"/>
              <a:t> avril</a:t>
            </a:r>
          </a:p>
        </p:txBody>
      </p:sp>
      <p:sp>
        <p:nvSpPr>
          <p:cNvPr id="4" name="Espace réservé de la date 3">
            <a:extLst>
              <a:ext uri="{FF2B5EF4-FFF2-40B4-BE49-F238E27FC236}">
                <a16:creationId xmlns:a16="http://schemas.microsoft.com/office/drawing/2014/main" id="{BC33D07C-7D8D-46F6-A758-53A1B1725E84}"/>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360E61F8-4AF1-475C-B04D-F3604F033639}"/>
              </a:ext>
            </a:extLst>
          </p:cNvPr>
          <p:cNvSpPr>
            <a:spLocks noGrp="1"/>
          </p:cNvSpPr>
          <p:nvPr>
            <p:ph type="sldNum" sz="quarter" idx="4"/>
          </p:nvPr>
        </p:nvSpPr>
        <p:spPr/>
        <p:txBody>
          <a:bodyPr/>
          <a:lstStyle/>
          <a:p>
            <a:fld id="{E0E0DBF5-A871-4C07-8BC2-9FD70CC431DE}" type="slidenum">
              <a:rPr lang="fr-FR" smtClean="0"/>
              <a:t>14</a:t>
            </a:fld>
            <a:endParaRPr lang="fr-FR"/>
          </a:p>
        </p:txBody>
      </p:sp>
    </p:spTree>
    <p:extLst>
      <p:ext uri="{BB962C8B-B14F-4D97-AF65-F5344CB8AC3E}">
        <p14:creationId xmlns:p14="http://schemas.microsoft.com/office/powerpoint/2010/main" val="1290884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57B4B37-A8DD-4B26-A516-6D1D2594FA5B}"/>
              </a:ext>
            </a:extLst>
          </p:cNvPr>
          <p:cNvSpPr>
            <a:spLocks noGrp="1"/>
          </p:cNvSpPr>
          <p:nvPr>
            <p:ph type="body" sz="quarter" idx="10"/>
          </p:nvPr>
        </p:nvSpPr>
        <p:spPr/>
        <p:txBody>
          <a:bodyPr>
            <a:normAutofit fontScale="85000" lnSpcReduction="20000"/>
          </a:bodyPr>
          <a:lstStyle/>
          <a:p>
            <a:r>
              <a:rPr lang="fr-FR" dirty="0"/>
              <a:t>Taux CDC à 2 %, élevé par rapport au taux des marchés actuels ? Taux initial, éligible au taux d’usure de la Banque de France, actuellement à 1,87 % + intègre coûts d’accompagnement (côté CDC : expliquer ces coûts pour mieux comprendre l’intérêt de ces coûts d’accompagnement)</a:t>
            </a:r>
            <a:br>
              <a:rPr lang="fr-FR" dirty="0"/>
            </a:br>
            <a:r>
              <a:rPr lang="fr-FR" dirty="0">
                <a:sym typeface="Wingdings" panose="05000000000000000000" pitchFamily="2" charset="2"/>
              </a:rPr>
              <a:t> CDC indique possibilité de faire bouger le taux, notamment selon la durée de contractualisation à discuter « ce n’est pas un sujet, dans le sens où on va trouver la solution »</a:t>
            </a:r>
            <a:br>
              <a:rPr lang="fr-FR" dirty="0">
                <a:sym typeface="Wingdings" panose="05000000000000000000" pitchFamily="2" charset="2"/>
              </a:rPr>
            </a:br>
            <a:r>
              <a:rPr lang="fr-FR" dirty="0">
                <a:sym typeface="Wingdings" panose="05000000000000000000" pitchFamily="2" charset="2"/>
              </a:rPr>
              <a:t> lier le taux aux résultats effectifs / intéressement (bonus/malus) ? Piste intéressante, à creuser (tout en gardant en tête qu’un taux fixe offre une simplicité/visibilité plus nette), logique de trajectoire et d’outil de suivi. Ou taux différents (par palier par exemple) selon la performance atteinte.</a:t>
            </a:r>
          </a:p>
          <a:p>
            <a:r>
              <a:rPr lang="fr-FR" dirty="0">
                <a:sym typeface="Wingdings" panose="05000000000000000000" pitchFamily="2" charset="2"/>
              </a:rPr>
              <a:t>Rappel, si les résultats ne sont pas au rdv, que la CDC de revoir les échéances et la durée au besoin</a:t>
            </a:r>
            <a:endParaRPr lang="fr-FR" dirty="0"/>
          </a:p>
          <a:p>
            <a:endParaRPr lang="fr-FR" dirty="0"/>
          </a:p>
          <a:p>
            <a:endParaRPr lang="fr-FR" dirty="0"/>
          </a:p>
        </p:txBody>
      </p:sp>
      <p:sp>
        <p:nvSpPr>
          <p:cNvPr id="3" name="Titre 2">
            <a:extLst>
              <a:ext uri="{FF2B5EF4-FFF2-40B4-BE49-F238E27FC236}">
                <a16:creationId xmlns:a16="http://schemas.microsoft.com/office/drawing/2014/main" id="{872B3CFC-9181-4F21-B29E-116983E93D79}"/>
              </a:ext>
            </a:extLst>
          </p:cNvPr>
          <p:cNvSpPr>
            <a:spLocks noGrp="1"/>
          </p:cNvSpPr>
          <p:nvPr>
            <p:ph type="title"/>
          </p:nvPr>
        </p:nvSpPr>
        <p:spPr/>
        <p:txBody>
          <a:bodyPr/>
          <a:lstStyle/>
          <a:p>
            <a:pPr marL="0" indent="0">
              <a:buNone/>
            </a:pPr>
            <a:r>
              <a:rPr lang="fr-FR" dirty="0"/>
              <a:t>Approche économique / financière</a:t>
            </a:r>
          </a:p>
        </p:txBody>
      </p:sp>
      <p:sp>
        <p:nvSpPr>
          <p:cNvPr id="4" name="Espace réservé de la date 3">
            <a:extLst>
              <a:ext uri="{FF2B5EF4-FFF2-40B4-BE49-F238E27FC236}">
                <a16:creationId xmlns:a16="http://schemas.microsoft.com/office/drawing/2014/main" id="{FBAD75BD-6095-4F07-AE55-F03744CF4D87}"/>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30B79FAD-D037-4CE5-8266-FB7A75E8B551}"/>
              </a:ext>
            </a:extLst>
          </p:cNvPr>
          <p:cNvSpPr>
            <a:spLocks noGrp="1"/>
          </p:cNvSpPr>
          <p:nvPr>
            <p:ph type="sldNum" sz="quarter" idx="4"/>
          </p:nvPr>
        </p:nvSpPr>
        <p:spPr/>
        <p:txBody>
          <a:bodyPr/>
          <a:lstStyle/>
          <a:p>
            <a:fld id="{E0E0DBF5-A871-4C07-8BC2-9FD70CC431DE}" type="slidenum">
              <a:rPr lang="fr-FR" smtClean="0"/>
              <a:t>15</a:t>
            </a:fld>
            <a:endParaRPr lang="fr-FR"/>
          </a:p>
        </p:txBody>
      </p:sp>
    </p:spTree>
    <p:extLst>
      <p:ext uri="{BB962C8B-B14F-4D97-AF65-F5344CB8AC3E}">
        <p14:creationId xmlns:p14="http://schemas.microsoft.com/office/powerpoint/2010/main" val="4139878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9173E89B-5445-42DF-9086-2B06886F7D72}"/>
              </a:ext>
            </a:extLst>
          </p:cNvPr>
          <p:cNvSpPr>
            <a:spLocks noGrp="1"/>
          </p:cNvSpPr>
          <p:nvPr>
            <p:ph type="body" sz="quarter" idx="10"/>
          </p:nvPr>
        </p:nvSpPr>
        <p:spPr/>
        <p:txBody>
          <a:bodyPr>
            <a:normAutofit fontScale="70000" lnSpcReduction="20000"/>
          </a:bodyPr>
          <a:lstStyle/>
          <a:p>
            <a:r>
              <a:rPr lang="fr-FR" dirty="0"/>
              <a:t>Pb des lignes budgétaires, entre dépenses de fonctionnement (que les collectivités veulent réduire alors que le remboursement du prêt bancaire apparaitrait ici) et dépenses d'investissement (capital) ? </a:t>
            </a:r>
            <a:br>
              <a:rPr lang="fr-FR" dirty="0"/>
            </a:br>
            <a:r>
              <a:rPr lang="fr-FR" dirty="0">
                <a:sym typeface="Wingdings" panose="05000000000000000000" pitchFamily="2" charset="2"/>
              </a:rPr>
              <a:t> l</a:t>
            </a:r>
            <a:r>
              <a:rPr lang="fr-FR" dirty="0"/>
              <a:t>ogique des fonds de concours ( // EP) ; pb car pas de remboursement des fonds… + questions « Qui est MOA ? Qui écrit en investissement ? Qui écrit en fonctionnement ? »</a:t>
            </a:r>
            <a:br>
              <a:rPr lang="fr-FR" dirty="0"/>
            </a:br>
            <a:r>
              <a:rPr lang="fr-FR" dirty="0">
                <a:sym typeface="Wingdings" panose="05000000000000000000" pitchFamily="2" charset="2"/>
              </a:rPr>
              <a:t> u</a:t>
            </a:r>
            <a:r>
              <a:rPr lang="fr-FR" dirty="0"/>
              <a:t>n des aspects intéressants des statuts d’un certain syndicat est la possibilité de transfert de compétence optionnelle partielle, en listant des opérations (refusé par certaines Préfectures) ; dans le cadre du transfert de la compétence contribution à la transition énergétique de ce syndicat, c'est une subvention qui est octroyée aux collectivités. En pratique le syndicat vote une enveloppe budgétaire annuelle qui ne peut être dépassée,  avec une somme maximale par nature de la collectivité</a:t>
            </a:r>
          </a:p>
          <a:p>
            <a:r>
              <a:rPr lang="fr-FR" dirty="0"/>
              <a:t>La question est identique que la commune rembourse à un SDE ou à une banque </a:t>
            </a:r>
          </a:p>
          <a:p>
            <a:r>
              <a:rPr lang="fr-FR" dirty="0"/>
              <a:t>Circulaire aux Préfets à préparer pour fluidifier cet aspect ? En effet il faudra un appui national car certains payeurs considèrent que les SIE ne peuvent faire d'avances budgétaires...</a:t>
            </a:r>
          </a:p>
          <a:p>
            <a:endParaRPr lang="fr-FR" dirty="0"/>
          </a:p>
        </p:txBody>
      </p:sp>
      <p:sp>
        <p:nvSpPr>
          <p:cNvPr id="3" name="Titre 2">
            <a:extLst>
              <a:ext uri="{FF2B5EF4-FFF2-40B4-BE49-F238E27FC236}">
                <a16:creationId xmlns:a16="http://schemas.microsoft.com/office/drawing/2014/main" id="{33F93D53-4094-487B-8195-109526B83819}"/>
              </a:ext>
            </a:extLst>
          </p:cNvPr>
          <p:cNvSpPr>
            <a:spLocks noGrp="1"/>
          </p:cNvSpPr>
          <p:nvPr>
            <p:ph type="title"/>
          </p:nvPr>
        </p:nvSpPr>
        <p:spPr/>
        <p:txBody>
          <a:bodyPr/>
          <a:lstStyle/>
          <a:p>
            <a:pPr marL="0" indent="0">
              <a:buNone/>
            </a:pPr>
            <a:r>
              <a:rPr lang="fr-FR" dirty="0"/>
              <a:t>Approche économique / financière</a:t>
            </a:r>
          </a:p>
        </p:txBody>
      </p:sp>
      <p:sp>
        <p:nvSpPr>
          <p:cNvPr id="4" name="Espace réservé de la date 3">
            <a:extLst>
              <a:ext uri="{FF2B5EF4-FFF2-40B4-BE49-F238E27FC236}">
                <a16:creationId xmlns:a16="http://schemas.microsoft.com/office/drawing/2014/main" id="{5085BC13-CE44-4284-AF74-6DE1A6CAE223}"/>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586CB5E8-3BC4-482A-84F3-F78CCE92592A}"/>
              </a:ext>
            </a:extLst>
          </p:cNvPr>
          <p:cNvSpPr>
            <a:spLocks noGrp="1"/>
          </p:cNvSpPr>
          <p:nvPr>
            <p:ph type="sldNum" sz="quarter" idx="4"/>
          </p:nvPr>
        </p:nvSpPr>
        <p:spPr/>
        <p:txBody>
          <a:bodyPr/>
          <a:lstStyle/>
          <a:p>
            <a:fld id="{E0E0DBF5-A871-4C07-8BC2-9FD70CC431DE}" type="slidenum">
              <a:rPr lang="fr-FR" smtClean="0"/>
              <a:t>16</a:t>
            </a:fld>
            <a:endParaRPr lang="fr-FR"/>
          </a:p>
        </p:txBody>
      </p:sp>
    </p:spTree>
    <p:extLst>
      <p:ext uri="{BB962C8B-B14F-4D97-AF65-F5344CB8AC3E}">
        <p14:creationId xmlns:p14="http://schemas.microsoft.com/office/powerpoint/2010/main" val="2937534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8C971C44-90B8-4158-A685-1CCD48BF5496}"/>
              </a:ext>
            </a:extLst>
          </p:cNvPr>
          <p:cNvSpPr>
            <a:spLocks noGrp="1"/>
          </p:cNvSpPr>
          <p:nvPr>
            <p:ph type="body" sz="quarter" idx="10"/>
          </p:nvPr>
        </p:nvSpPr>
        <p:spPr/>
        <p:txBody>
          <a:bodyPr>
            <a:normAutofit lnSpcReduction="10000"/>
          </a:bodyPr>
          <a:lstStyle/>
          <a:p>
            <a:r>
              <a:rPr lang="fr-FR" dirty="0"/>
              <a:t>Problématique de la possible requalification en établissement de crédit </a:t>
            </a:r>
            <a:r>
              <a:rPr lang="fr-FR" dirty="0">
                <a:sym typeface="Wingdings" panose="05000000000000000000" pitchFamily="2" charset="2"/>
              </a:rPr>
              <a:t> c</a:t>
            </a:r>
            <a:r>
              <a:rPr lang="fr-FR" dirty="0"/>
              <a:t>irculaire aux Préfets à préparer sur cet aspect ? </a:t>
            </a:r>
          </a:p>
          <a:p>
            <a:r>
              <a:rPr lang="fr-FR" dirty="0"/>
              <a:t>Il faut se faire rembourser via une prestation et pas seulement en simple remboursement d'emprunt ; option possible</a:t>
            </a:r>
          </a:p>
          <a:p>
            <a:r>
              <a:rPr lang="fr-FR" dirty="0"/>
              <a:t>Est-ce que la convention B vient impacter le taux d'endettement des communes ? Oui, comme un prêt classique</a:t>
            </a:r>
          </a:p>
          <a:p>
            <a:r>
              <a:rPr lang="fr-FR" dirty="0"/>
              <a:t>Délégation des subventions (DSIL et autres) comme cela est fait pour les CEE, pour tout ou partie ? A creuser</a:t>
            </a:r>
          </a:p>
          <a:p>
            <a:endParaRPr lang="fr-FR" dirty="0"/>
          </a:p>
          <a:p>
            <a:endParaRPr lang="fr-FR" dirty="0"/>
          </a:p>
        </p:txBody>
      </p:sp>
      <p:sp>
        <p:nvSpPr>
          <p:cNvPr id="3" name="Titre 2">
            <a:extLst>
              <a:ext uri="{FF2B5EF4-FFF2-40B4-BE49-F238E27FC236}">
                <a16:creationId xmlns:a16="http://schemas.microsoft.com/office/drawing/2014/main" id="{0539D099-EFFC-4E40-BBF2-A78018DDE1E7}"/>
              </a:ext>
            </a:extLst>
          </p:cNvPr>
          <p:cNvSpPr>
            <a:spLocks noGrp="1"/>
          </p:cNvSpPr>
          <p:nvPr>
            <p:ph type="title"/>
          </p:nvPr>
        </p:nvSpPr>
        <p:spPr/>
        <p:txBody>
          <a:bodyPr/>
          <a:lstStyle/>
          <a:p>
            <a:pPr marL="0" indent="0">
              <a:buNone/>
            </a:pPr>
            <a:r>
              <a:rPr lang="fr-FR" dirty="0"/>
              <a:t>Approche économique / financière</a:t>
            </a:r>
          </a:p>
        </p:txBody>
      </p:sp>
      <p:sp>
        <p:nvSpPr>
          <p:cNvPr id="4" name="Espace réservé de la date 3">
            <a:extLst>
              <a:ext uri="{FF2B5EF4-FFF2-40B4-BE49-F238E27FC236}">
                <a16:creationId xmlns:a16="http://schemas.microsoft.com/office/drawing/2014/main" id="{CD7FD8E9-EA6B-4F6F-A980-6C64099D6E72}"/>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83802102-F46A-4A7C-8C15-6A2FD1D77482}"/>
              </a:ext>
            </a:extLst>
          </p:cNvPr>
          <p:cNvSpPr>
            <a:spLocks noGrp="1"/>
          </p:cNvSpPr>
          <p:nvPr>
            <p:ph type="sldNum" sz="quarter" idx="4"/>
          </p:nvPr>
        </p:nvSpPr>
        <p:spPr/>
        <p:txBody>
          <a:bodyPr/>
          <a:lstStyle/>
          <a:p>
            <a:fld id="{E0E0DBF5-A871-4C07-8BC2-9FD70CC431DE}" type="slidenum">
              <a:rPr lang="fr-FR" smtClean="0"/>
              <a:t>17</a:t>
            </a:fld>
            <a:endParaRPr lang="fr-FR"/>
          </a:p>
        </p:txBody>
      </p:sp>
    </p:spTree>
    <p:extLst>
      <p:ext uri="{BB962C8B-B14F-4D97-AF65-F5344CB8AC3E}">
        <p14:creationId xmlns:p14="http://schemas.microsoft.com/office/powerpoint/2010/main" val="4182700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C0ACEF44-C4E1-4BEB-9983-DCBA1C129320}"/>
              </a:ext>
            </a:extLst>
          </p:cNvPr>
          <p:cNvSpPr>
            <a:spLocks noGrp="1"/>
          </p:cNvSpPr>
          <p:nvPr>
            <p:ph type="body" sz="quarter" idx="10"/>
          </p:nvPr>
        </p:nvSpPr>
        <p:spPr/>
        <p:txBody>
          <a:bodyPr/>
          <a:lstStyle/>
          <a:p>
            <a:r>
              <a:rPr lang="fr-FR" dirty="0"/>
              <a:t>Optimisation financière du dispositif </a:t>
            </a:r>
            <a:r>
              <a:rPr lang="fr-FR" dirty="0" err="1"/>
              <a:t>intracting</a:t>
            </a:r>
            <a:r>
              <a:rPr lang="fr-FR" dirty="0"/>
              <a:t> :</a:t>
            </a:r>
          </a:p>
          <a:p>
            <a:pPr lvl="1"/>
            <a:r>
              <a:rPr lang="fr-FR" dirty="0"/>
              <a:t>La commune peut aussi mettre un ticket d’entrée ; une commune pourrait rembourser plus que ce qu’elle doit par an, par choix volontariste</a:t>
            </a:r>
          </a:p>
          <a:p>
            <a:pPr lvl="1"/>
            <a:r>
              <a:rPr lang="fr-FR" dirty="0"/>
              <a:t>Souvent, les collectivités ne valorisent pas les CEE sur ces "petits" travaux, alors qu'une organisation collective, avec les syndicats, le permettrait </a:t>
            </a:r>
            <a:r>
              <a:rPr lang="fr-FR" dirty="0">
                <a:sym typeface="Wingdings" panose="05000000000000000000" pitchFamily="2" charset="2"/>
              </a:rPr>
              <a:t> REX à faire comme certaines le font déjà pour accompagner chacun dans le montage de cette valorisation</a:t>
            </a:r>
            <a:endParaRPr lang="fr-FR" dirty="0"/>
          </a:p>
          <a:p>
            <a:endParaRPr lang="fr-FR" dirty="0"/>
          </a:p>
        </p:txBody>
      </p:sp>
      <p:sp>
        <p:nvSpPr>
          <p:cNvPr id="3" name="Titre 2">
            <a:extLst>
              <a:ext uri="{FF2B5EF4-FFF2-40B4-BE49-F238E27FC236}">
                <a16:creationId xmlns:a16="http://schemas.microsoft.com/office/drawing/2014/main" id="{D383F570-0329-44AA-A288-C36F7847C043}"/>
              </a:ext>
            </a:extLst>
          </p:cNvPr>
          <p:cNvSpPr>
            <a:spLocks noGrp="1"/>
          </p:cNvSpPr>
          <p:nvPr>
            <p:ph type="title"/>
          </p:nvPr>
        </p:nvSpPr>
        <p:spPr/>
        <p:txBody>
          <a:bodyPr/>
          <a:lstStyle/>
          <a:p>
            <a:pPr marL="0" indent="0">
              <a:buNone/>
            </a:pPr>
            <a:r>
              <a:rPr lang="fr-FR" dirty="0"/>
              <a:t>Approche économique / financière</a:t>
            </a:r>
          </a:p>
        </p:txBody>
      </p:sp>
      <p:sp>
        <p:nvSpPr>
          <p:cNvPr id="4" name="Espace réservé de la date 3">
            <a:extLst>
              <a:ext uri="{FF2B5EF4-FFF2-40B4-BE49-F238E27FC236}">
                <a16:creationId xmlns:a16="http://schemas.microsoft.com/office/drawing/2014/main" id="{1B73364D-8E8D-436E-A51A-F290367D0FD8}"/>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46063B4E-A94B-4BFF-9FE8-739F81CBBE08}"/>
              </a:ext>
            </a:extLst>
          </p:cNvPr>
          <p:cNvSpPr>
            <a:spLocks noGrp="1"/>
          </p:cNvSpPr>
          <p:nvPr>
            <p:ph type="sldNum" sz="quarter" idx="4"/>
          </p:nvPr>
        </p:nvSpPr>
        <p:spPr/>
        <p:txBody>
          <a:bodyPr/>
          <a:lstStyle/>
          <a:p>
            <a:fld id="{E0E0DBF5-A871-4C07-8BC2-9FD70CC431DE}" type="slidenum">
              <a:rPr lang="fr-FR" smtClean="0"/>
              <a:t>18</a:t>
            </a:fld>
            <a:endParaRPr lang="fr-FR"/>
          </a:p>
        </p:txBody>
      </p:sp>
    </p:spTree>
    <p:extLst>
      <p:ext uri="{BB962C8B-B14F-4D97-AF65-F5344CB8AC3E}">
        <p14:creationId xmlns:p14="http://schemas.microsoft.com/office/powerpoint/2010/main" val="283396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E1C1D5E2-0B8C-46EB-AF15-2B57E7199B97}"/>
              </a:ext>
            </a:extLst>
          </p:cNvPr>
          <p:cNvSpPr>
            <a:spLocks noGrp="1"/>
          </p:cNvSpPr>
          <p:nvPr>
            <p:ph type="body" sz="quarter" idx="10"/>
          </p:nvPr>
        </p:nvSpPr>
        <p:spPr/>
        <p:txBody>
          <a:bodyPr/>
          <a:lstStyle/>
          <a:p>
            <a:pPr marL="514350" indent="-514350">
              <a:buFont typeface="+mj-lt"/>
              <a:buAutoNum type="arabicPeriod"/>
            </a:pPr>
            <a:r>
              <a:rPr lang="fr-FR" dirty="0">
                <a:solidFill>
                  <a:schemeClr val="bg2"/>
                </a:solidFill>
              </a:rPr>
              <a:t>Approche technique de l’</a:t>
            </a:r>
            <a:r>
              <a:rPr lang="fr-FR" dirty="0" err="1">
                <a:solidFill>
                  <a:schemeClr val="bg2"/>
                </a:solidFill>
              </a:rPr>
              <a:t>intracting</a:t>
            </a:r>
            <a:r>
              <a:rPr lang="fr-FR" dirty="0">
                <a:solidFill>
                  <a:schemeClr val="bg2"/>
                </a:solidFill>
              </a:rPr>
              <a:t> : freins potentiels et leviers d’actions</a:t>
            </a:r>
          </a:p>
          <a:p>
            <a:pPr marL="514350" indent="-514350">
              <a:buFont typeface="+mj-lt"/>
              <a:buAutoNum type="arabicPeriod"/>
            </a:pPr>
            <a:endParaRPr lang="fr-FR" dirty="0">
              <a:solidFill>
                <a:schemeClr val="bg2"/>
              </a:solidFill>
            </a:endParaRPr>
          </a:p>
          <a:p>
            <a:pPr marL="514350" indent="-514350">
              <a:buFont typeface="+mj-lt"/>
              <a:buAutoNum type="arabicPeriod"/>
            </a:pPr>
            <a:r>
              <a:rPr lang="fr-FR" dirty="0">
                <a:solidFill>
                  <a:schemeClr val="bg2"/>
                </a:solidFill>
              </a:rPr>
              <a:t>Approche économique de l’</a:t>
            </a:r>
            <a:r>
              <a:rPr lang="fr-FR" dirty="0" err="1">
                <a:solidFill>
                  <a:schemeClr val="bg2"/>
                </a:solidFill>
              </a:rPr>
              <a:t>intracting</a:t>
            </a:r>
            <a:r>
              <a:rPr lang="fr-FR" dirty="0">
                <a:solidFill>
                  <a:schemeClr val="bg2"/>
                </a:solidFill>
              </a:rPr>
              <a:t> : freins potentiels et leviers d’actions</a:t>
            </a:r>
          </a:p>
          <a:p>
            <a:pPr marL="514350" indent="-514350">
              <a:buFont typeface="+mj-lt"/>
              <a:buAutoNum type="arabicPeriod"/>
            </a:pPr>
            <a:endParaRPr lang="fr-FR" dirty="0"/>
          </a:p>
          <a:p>
            <a:pPr marL="514350" indent="-514350">
              <a:buFont typeface="+mj-lt"/>
              <a:buAutoNum type="arabicPeriod"/>
            </a:pPr>
            <a:r>
              <a:rPr lang="fr-FR" dirty="0"/>
              <a:t>Approche juridique de l’</a:t>
            </a:r>
            <a:r>
              <a:rPr lang="fr-FR" dirty="0" err="1"/>
              <a:t>intracting</a:t>
            </a:r>
            <a:r>
              <a:rPr lang="fr-FR" dirty="0"/>
              <a:t> : freins potentiels et leviers d’actions</a:t>
            </a:r>
          </a:p>
          <a:p>
            <a:pPr marL="514350" indent="-514350">
              <a:buFont typeface="+mj-lt"/>
              <a:buAutoNum type="arabicPeriod"/>
            </a:pPr>
            <a:endParaRPr lang="fr-FR" dirty="0"/>
          </a:p>
          <a:p>
            <a:pPr marL="514350" indent="-514350">
              <a:buFont typeface="+mj-lt"/>
              <a:buAutoNum type="arabicPeriod"/>
            </a:pPr>
            <a:endParaRPr lang="fr-FR" dirty="0"/>
          </a:p>
        </p:txBody>
      </p:sp>
      <p:sp>
        <p:nvSpPr>
          <p:cNvPr id="3" name="Titre 2">
            <a:extLst>
              <a:ext uri="{FF2B5EF4-FFF2-40B4-BE49-F238E27FC236}">
                <a16:creationId xmlns:a16="http://schemas.microsoft.com/office/drawing/2014/main" id="{23064F21-D4A3-4F2D-8CC9-34664297635E}"/>
              </a:ext>
            </a:extLst>
          </p:cNvPr>
          <p:cNvSpPr>
            <a:spLocks noGrp="1"/>
          </p:cNvSpPr>
          <p:nvPr>
            <p:ph type="title"/>
          </p:nvPr>
        </p:nvSpPr>
        <p:spPr/>
        <p:txBody>
          <a:bodyPr/>
          <a:lstStyle/>
          <a:p>
            <a:pPr marL="0" indent="0">
              <a:buNone/>
            </a:pPr>
            <a:r>
              <a:rPr lang="fr-FR" dirty="0"/>
              <a:t>Aujourd’hui 1</a:t>
            </a:r>
            <a:r>
              <a:rPr lang="fr-FR" baseline="30000" dirty="0"/>
              <a:t>er</a:t>
            </a:r>
            <a:r>
              <a:rPr lang="fr-FR" dirty="0"/>
              <a:t> avril</a:t>
            </a:r>
          </a:p>
        </p:txBody>
      </p:sp>
      <p:sp>
        <p:nvSpPr>
          <p:cNvPr id="4" name="Espace réservé de la date 3">
            <a:extLst>
              <a:ext uri="{FF2B5EF4-FFF2-40B4-BE49-F238E27FC236}">
                <a16:creationId xmlns:a16="http://schemas.microsoft.com/office/drawing/2014/main" id="{BC33D07C-7D8D-46F6-A758-53A1B1725E84}"/>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360E61F8-4AF1-475C-B04D-F3604F033639}"/>
              </a:ext>
            </a:extLst>
          </p:cNvPr>
          <p:cNvSpPr>
            <a:spLocks noGrp="1"/>
          </p:cNvSpPr>
          <p:nvPr>
            <p:ph type="sldNum" sz="quarter" idx="4"/>
          </p:nvPr>
        </p:nvSpPr>
        <p:spPr/>
        <p:txBody>
          <a:bodyPr/>
          <a:lstStyle/>
          <a:p>
            <a:fld id="{E0E0DBF5-A871-4C07-8BC2-9FD70CC431DE}" type="slidenum">
              <a:rPr lang="fr-FR" smtClean="0"/>
              <a:t>19</a:t>
            </a:fld>
            <a:endParaRPr lang="fr-FR"/>
          </a:p>
        </p:txBody>
      </p:sp>
    </p:spTree>
    <p:extLst>
      <p:ext uri="{BB962C8B-B14F-4D97-AF65-F5344CB8AC3E}">
        <p14:creationId xmlns:p14="http://schemas.microsoft.com/office/powerpoint/2010/main" val="2982764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6C2428F-9B17-4A76-A4B7-42C7F6042E3B}"/>
              </a:ext>
            </a:extLst>
          </p:cNvPr>
          <p:cNvSpPr>
            <a:spLocks noGrp="1"/>
          </p:cNvSpPr>
          <p:nvPr>
            <p:ph type="body" sz="quarter" idx="10"/>
          </p:nvPr>
        </p:nvSpPr>
        <p:spPr/>
        <p:txBody>
          <a:bodyPr>
            <a:normAutofit fontScale="85000" lnSpcReduction="20000"/>
          </a:bodyPr>
          <a:lstStyle/>
          <a:p>
            <a:r>
              <a:rPr lang="fr-FR" dirty="0"/>
              <a:t>Travail en commun BDT/FNCCR depuis plusieurs mois sur la mutualisation des travaux d’efficacité énergétique des bâtiments par les SDE et la diffusion des outils servant au financement, avec un focus particulier sur l’</a:t>
            </a:r>
            <a:r>
              <a:rPr lang="fr-FR" dirty="0" err="1"/>
              <a:t>intracting</a:t>
            </a:r>
            <a:endParaRPr lang="fr-FR" dirty="0"/>
          </a:p>
          <a:p>
            <a:endParaRPr lang="fr-FR" dirty="0"/>
          </a:p>
          <a:p>
            <a:r>
              <a:rPr lang="fr-FR" dirty="0" err="1"/>
              <a:t>Intracting</a:t>
            </a:r>
            <a:r>
              <a:rPr lang="fr-FR" dirty="0"/>
              <a:t> = dispositif de financement des actions de rénovation énergétique à temps de retour faible (de l’ordre de 10 ans environ, du type désembouage, vannes d’équilibrage, changement d’huisseries, éclairage, doubles vitrages, etc.) pour lequel la mise initiale est remboursée par les économies d’énergie générée. </a:t>
            </a:r>
          </a:p>
          <a:p>
            <a:endParaRPr lang="fr-FR" dirty="0"/>
          </a:p>
          <a:p>
            <a:r>
              <a:rPr lang="fr-FR" dirty="0"/>
              <a:t>Constat de la présence de quelques éléments de blocage dans le dispositif d’</a:t>
            </a:r>
            <a:r>
              <a:rPr lang="fr-FR" dirty="0" err="1"/>
              <a:t>intracting</a:t>
            </a:r>
            <a:r>
              <a:rPr lang="fr-FR" dirty="0"/>
              <a:t> tel qu’imaginé initialement </a:t>
            </a:r>
            <a:r>
              <a:rPr lang="fr-FR" dirty="0">
                <a:sym typeface="Wingdings" panose="05000000000000000000" pitchFamily="2" charset="2"/>
              </a:rPr>
              <a:t> but de ces GT = en discuter pour les lever ensemble !</a:t>
            </a:r>
            <a:endParaRPr lang="fr-FR" dirty="0"/>
          </a:p>
        </p:txBody>
      </p:sp>
      <p:sp>
        <p:nvSpPr>
          <p:cNvPr id="3" name="Titre 2">
            <a:extLst>
              <a:ext uri="{FF2B5EF4-FFF2-40B4-BE49-F238E27FC236}">
                <a16:creationId xmlns:a16="http://schemas.microsoft.com/office/drawing/2014/main" id="{91C25E9D-3F20-44F8-8291-8A93571C88C9}"/>
              </a:ext>
            </a:extLst>
          </p:cNvPr>
          <p:cNvSpPr>
            <a:spLocks noGrp="1"/>
          </p:cNvSpPr>
          <p:nvPr>
            <p:ph type="title"/>
          </p:nvPr>
        </p:nvSpPr>
        <p:spPr/>
        <p:txBody>
          <a:bodyPr/>
          <a:lstStyle/>
          <a:p>
            <a:pPr marL="0" indent="0">
              <a:buNone/>
            </a:pPr>
            <a:r>
              <a:rPr lang="fr-FR" dirty="0"/>
              <a:t>Organisation de notre GT</a:t>
            </a:r>
          </a:p>
        </p:txBody>
      </p:sp>
      <p:sp>
        <p:nvSpPr>
          <p:cNvPr id="4" name="Espace réservé de la date 3">
            <a:extLst>
              <a:ext uri="{FF2B5EF4-FFF2-40B4-BE49-F238E27FC236}">
                <a16:creationId xmlns:a16="http://schemas.microsoft.com/office/drawing/2014/main" id="{97C8FD07-C904-4BB3-8166-5290AC8F0247}"/>
              </a:ext>
            </a:extLst>
          </p:cNvPr>
          <p:cNvSpPr>
            <a:spLocks noGrp="1"/>
          </p:cNvSpPr>
          <p:nvPr>
            <p:ph type="dt" sz="half" idx="2"/>
          </p:nvPr>
        </p:nvSpPr>
        <p:spPr/>
        <p:txBody>
          <a:bodyPr/>
          <a:lstStyle/>
          <a:p>
            <a:r>
              <a:rPr lang="fr-FR" dirty="0"/>
              <a:t>G. Perrin</a:t>
            </a:r>
          </a:p>
        </p:txBody>
      </p:sp>
      <p:sp>
        <p:nvSpPr>
          <p:cNvPr id="5" name="Espace réservé du numéro de diapositive 4">
            <a:extLst>
              <a:ext uri="{FF2B5EF4-FFF2-40B4-BE49-F238E27FC236}">
                <a16:creationId xmlns:a16="http://schemas.microsoft.com/office/drawing/2014/main" id="{0D7F8013-0030-4AE2-9170-FF84D393619F}"/>
              </a:ext>
            </a:extLst>
          </p:cNvPr>
          <p:cNvSpPr>
            <a:spLocks noGrp="1"/>
          </p:cNvSpPr>
          <p:nvPr>
            <p:ph type="sldNum" sz="quarter" idx="4"/>
          </p:nvPr>
        </p:nvSpPr>
        <p:spPr/>
        <p:txBody>
          <a:bodyPr/>
          <a:lstStyle/>
          <a:p>
            <a:fld id="{E0E0DBF5-A871-4C07-8BC2-9FD70CC431DE}" type="slidenum">
              <a:rPr lang="fr-FR" smtClean="0"/>
              <a:t>2</a:t>
            </a:fld>
            <a:endParaRPr lang="fr-FR"/>
          </a:p>
        </p:txBody>
      </p:sp>
    </p:spTree>
    <p:extLst>
      <p:ext uri="{BB962C8B-B14F-4D97-AF65-F5344CB8AC3E}">
        <p14:creationId xmlns:p14="http://schemas.microsoft.com/office/powerpoint/2010/main" val="3825775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D79A7A4D-55ED-4298-8A1B-DB527ED0C409}"/>
              </a:ext>
            </a:extLst>
          </p:cNvPr>
          <p:cNvSpPr>
            <a:spLocks noGrp="1"/>
          </p:cNvSpPr>
          <p:nvPr>
            <p:ph type="body" sz="quarter" idx="10"/>
          </p:nvPr>
        </p:nvSpPr>
        <p:spPr/>
        <p:txBody>
          <a:bodyPr>
            <a:normAutofit fontScale="70000" lnSpcReduction="20000"/>
          </a:bodyPr>
          <a:lstStyle/>
          <a:p>
            <a:r>
              <a:rPr lang="fr-FR" dirty="0"/>
              <a:t>La base juridique sur laquelle conclure ces contrats tout en respectant le code de la commande publique, comment mettre en place la MO mutualisée ? (MOD ? MOA ?) </a:t>
            </a:r>
          </a:p>
          <a:p>
            <a:r>
              <a:rPr lang="fr-FR" dirty="0"/>
              <a:t>Rappel de l’article L 2224-34 retravaillé par amendement cet automne / </a:t>
            </a:r>
            <a:r>
              <a:rPr lang="fr-FR" dirty="0" err="1"/>
              <a:t>cf</a:t>
            </a:r>
            <a:r>
              <a:rPr lang="fr-FR" dirty="0"/>
              <a:t> note FNCCR </a:t>
            </a:r>
            <a:r>
              <a:rPr lang="fr-FR" dirty="0">
                <a:sym typeface="Wingdings" panose="05000000000000000000" pitchFamily="2" charset="2"/>
              </a:rPr>
              <a:t> t</a:t>
            </a:r>
            <a:r>
              <a:rPr lang="fr-FR" dirty="0"/>
              <a:t>ravail FNCCR pour proposition modification de statuts, même si a priori pas nécessaire </a:t>
            </a:r>
            <a:r>
              <a:rPr lang="fr-FR" dirty="0">
                <a:sym typeface="Wingdings" panose="05000000000000000000" pitchFamily="2" charset="2"/>
              </a:rPr>
              <a:t> envoi FNCCR de la note sur l’efficacité énergétique</a:t>
            </a:r>
            <a:endParaRPr lang="fr-FR" dirty="0"/>
          </a:p>
          <a:p>
            <a:r>
              <a:rPr lang="fr-FR" dirty="0"/>
              <a:t>Travail possible aussi sur les EPCI, via le L 2224-37-1</a:t>
            </a:r>
          </a:p>
          <a:p>
            <a:r>
              <a:rPr lang="fr-FR" dirty="0"/>
              <a:t>Remarques sur les 2 types de conventions envisagées?</a:t>
            </a:r>
          </a:p>
          <a:p>
            <a:r>
              <a:rPr lang="fr-FR" dirty="0"/>
              <a:t>2 options possibles et stables</a:t>
            </a:r>
          </a:p>
          <a:p>
            <a:pPr lvl="1"/>
            <a:r>
              <a:rPr lang="fr-FR" dirty="0"/>
              <a:t>Fonds de concours</a:t>
            </a:r>
          </a:p>
          <a:p>
            <a:pPr lvl="1"/>
            <a:r>
              <a:rPr lang="fr-FR" dirty="0"/>
              <a:t>Convention de Co-MO</a:t>
            </a:r>
          </a:p>
          <a:p>
            <a:pPr lvl="1"/>
            <a:r>
              <a:rPr lang="fr-FR" dirty="0"/>
              <a:t>Autres = plus complexes ? A creuser</a:t>
            </a:r>
          </a:p>
          <a:p>
            <a:r>
              <a:rPr lang="fr-FR" dirty="0"/>
              <a:t>Vérifier s'il y a une possibilité de bénéficier de ce dispositif </a:t>
            </a:r>
            <a:r>
              <a:rPr lang="fr-FR" dirty="0" err="1"/>
              <a:t>Intracting</a:t>
            </a:r>
            <a:r>
              <a:rPr lang="fr-FR" dirty="0"/>
              <a:t> même si le SDE n'est qu'en accompagnement et pas en MOA des travaux</a:t>
            </a:r>
          </a:p>
          <a:p>
            <a:endParaRPr lang="fr-FR" dirty="0"/>
          </a:p>
          <a:p>
            <a:endParaRPr lang="fr-FR" dirty="0"/>
          </a:p>
        </p:txBody>
      </p:sp>
      <p:sp>
        <p:nvSpPr>
          <p:cNvPr id="3" name="Titre 2">
            <a:extLst>
              <a:ext uri="{FF2B5EF4-FFF2-40B4-BE49-F238E27FC236}">
                <a16:creationId xmlns:a16="http://schemas.microsoft.com/office/drawing/2014/main" id="{2E1CFF35-93CC-4508-A3C7-B01D24CFBC85}"/>
              </a:ext>
            </a:extLst>
          </p:cNvPr>
          <p:cNvSpPr>
            <a:spLocks noGrp="1"/>
          </p:cNvSpPr>
          <p:nvPr>
            <p:ph type="title"/>
          </p:nvPr>
        </p:nvSpPr>
        <p:spPr/>
        <p:txBody>
          <a:bodyPr/>
          <a:lstStyle/>
          <a:p>
            <a:pPr marL="0" indent="0">
              <a:buNone/>
            </a:pPr>
            <a:r>
              <a:rPr lang="fr-FR" dirty="0"/>
              <a:t>Approche juridique</a:t>
            </a:r>
          </a:p>
        </p:txBody>
      </p:sp>
      <p:sp>
        <p:nvSpPr>
          <p:cNvPr id="4" name="Espace réservé de la date 3">
            <a:extLst>
              <a:ext uri="{FF2B5EF4-FFF2-40B4-BE49-F238E27FC236}">
                <a16:creationId xmlns:a16="http://schemas.microsoft.com/office/drawing/2014/main" id="{6E35877E-D3A4-4A5C-9D44-64714B236205}"/>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390C7B1B-69D2-406F-B266-26487D50E35F}"/>
              </a:ext>
            </a:extLst>
          </p:cNvPr>
          <p:cNvSpPr>
            <a:spLocks noGrp="1"/>
          </p:cNvSpPr>
          <p:nvPr>
            <p:ph type="sldNum" sz="quarter" idx="4"/>
          </p:nvPr>
        </p:nvSpPr>
        <p:spPr/>
        <p:txBody>
          <a:bodyPr/>
          <a:lstStyle/>
          <a:p>
            <a:fld id="{E0E0DBF5-A871-4C07-8BC2-9FD70CC431DE}" type="slidenum">
              <a:rPr lang="fr-FR" smtClean="0"/>
              <a:t>20</a:t>
            </a:fld>
            <a:endParaRPr lang="fr-FR"/>
          </a:p>
        </p:txBody>
      </p:sp>
    </p:spTree>
    <p:extLst>
      <p:ext uri="{BB962C8B-B14F-4D97-AF65-F5344CB8AC3E}">
        <p14:creationId xmlns:p14="http://schemas.microsoft.com/office/powerpoint/2010/main" val="2245035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044973DA-7F0E-4114-A677-E05CEE0EECD6}"/>
              </a:ext>
            </a:extLst>
          </p:cNvPr>
          <p:cNvSpPr>
            <a:spLocks noGrp="1"/>
          </p:cNvSpPr>
          <p:nvPr>
            <p:ph type="body" sz="quarter" idx="10"/>
          </p:nvPr>
        </p:nvSpPr>
        <p:spPr/>
        <p:txBody>
          <a:bodyPr/>
          <a:lstStyle/>
          <a:p>
            <a:r>
              <a:rPr lang="fr-FR" dirty="0"/>
              <a:t>Les conventions B seront de différents types :</a:t>
            </a:r>
          </a:p>
          <a:p>
            <a:pPr lvl="1"/>
            <a:r>
              <a:rPr lang="fr-FR" dirty="0"/>
              <a:t>communes pour les bâtiments communaux</a:t>
            </a:r>
          </a:p>
          <a:p>
            <a:pPr lvl="1"/>
            <a:r>
              <a:rPr lang="fr-FR" dirty="0"/>
              <a:t>EPCI pour les bâtiments communautaires</a:t>
            </a:r>
          </a:p>
          <a:p>
            <a:r>
              <a:rPr lang="fr-FR" dirty="0"/>
              <a:t>FNCCR met à disposition convention communale de la CDC</a:t>
            </a:r>
          </a:p>
          <a:p>
            <a:endParaRPr lang="fr-FR" dirty="0"/>
          </a:p>
          <a:p>
            <a:endParaRPr lang="fr-FR" dirty="0"/>
          </a:p>
        </p:txBody>
      </p:sp>
      <p:sp>
        <p:nvSpPr>
          <p:cNvPr id="3" name="Titre 2">
            <a:extLst>
              <a:ext uri="{FF2B5EF4-FFF2-40B4-BE49-F238E27FC236}">
                <a16:creationId xmlns:a16="http://schemas.microsoft.com/office/drawing/2014/main" id="{63E036A1-5940-4B99-8849-BA1A947D522F}"/>
              </a:ext>
            </a:extLst>
          </p:cNvPr>
          <p:cNvSpPr>
            <a:spLocks noGrp="1"/>
          </p:cNvSpPr>
          <p:nvPr>
            <p:ph type="title"/>
          </p:nvPr>
        </p:nvSpPr>
        <p:spPr/>
        <p:txBody>
          <a:bodyPr/>
          <a:lstStyle/>
          <a:p>
            <a:pPr marL="0" indent="0">
              <a:buNone/>
            </a:pPr>
            <a:r>
              <a:rPr lang="fr-FR" dirty="0"/>
              <a:t>Approche juridique</a:t>
            </a:r>
          </a:p>
        </p:txBody>
      </p:sp>
      <p:sp>
        <p:nvSpPr>
          <p:cNvPr id="4" name="Espace réservé de la date 3">
            <a:extLst>
              <a:ext uri="{FF2B5EF4-FFF2-40B4-BE49-F238E27FC236}">
                <a16:creationId xmlns:a16="http://schemas.microsoft.com/office/drawing/2014/main" id="{526ABA06-7789-4DE0-9D5D-495EE2E294D4}"/>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C07372E8-B248-40E8-9EEF-13F33F4162D2}"/>
              </a:ext>
            </a:extLst>
          </p:cNvPr>
          <p:cNvSpPr>
            <a:spLocks noGrp="1"/>
          </p:cNvSpPr>
          <p:nvPr>
            <p:ph type="sldNum" sz="quarter" idx="4"/>
          </p:nvPr>
        </p:nvSpPr>
        <p:spPr/>
        <p:txBody>
          <a:bodyPr/>
          <a:lstStyle/>
          <a:p>
            <a:fld id="{E0E0DBF5-A871-4C07-8BC2-9FD70CC431DE}" type="slidenum">
              <a:rPr lang="fr-FR" smtClean="0"/>
              <a:t>21</a:t>
            </a:fld>
            <a:endParaRPr lang="fr-FR"/>
          </a:p>
        </p:txBody>
      </p:sp>
    </p:spTree>
    <p:extLst>
      <p:ext uri="{BB962C8B-B14F-4D97-AF65-F5344CB8AC3E}">
        <p14:creationId xmlns:p14="http://schemas.microsoft.com/office/powerpoint/2010/main" val="1193466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5EB185E-5B2D-4078-92F8-DBC86904766A}"/>
              </a:ext>
            </a:extLst>
          </p:cNvPr>
          <p:cNvSpPr>
            <a:spLocks noGrp="1"/>
          </p:cNvSpPr>
          <p:nvPr>
            <p:ph type="body" sz="quarter" idx="10"/>
          </p:nvPr>
        </p:nvSpPr>
        <p:spPr/>
        <p:txBody>
          <a:bodyPr>
            <a:normAutofit fontScale="92500" lnSpcReduction="10000"/>
          </a:bodyPr>
          <a:lstStyle/>
          <a:p>
            <a:r>
              <a:rPr lang="fr-FR" dirty="0"/>
              <a:t>1er GT FNCCR/BDT/SDE : propositions d’évolutions possibles de l’</a:t>
            </a:r>
            <a:r>
              <a:rPr lang="fr-FR" dirty="0" err="1"/>
              <a:t>intracting</a:t>
            </a:r>
            <a:r>
              <a:rPr lang="fr-FR" dirty="0"/>
              <a:t> – 1/04 de 14h à 15h30</a:t>
            </a:r>
          </a:p>
          <a:p>
            <a:endParaRPr lang="fr-FR" dirty="0"/>
          </a:p>
          <a:p>
            <a:r>
              <a:rPr lang="fr-FR" b="1" dirty="0">
                <a:highlight>
                  <a:srgbClr val="FFFF00"/>
                </a:highlight>
              </a:rPr>
              <a:t>2ème GT FNCCR/BDT/SDE : retours des évolutions possibles + début travail rédaction convention A – 9/04 matin</a:t>
            </a:r>
          </a:p>
          <a:p>
            <a:endParaRPr lang="fr-FR" dirty="0"/>
          </a:p>
          <a:p>
            <a:r>
              <a:rPr lang="fr-FR" dirty="0"/>
              <a:t>3ème GT FNCCR/BDT/SDE : Finalisation rédaction convention A + début travail rédaction convention B – 24/04 après-midi</a:t>
            </a:r>
          </a:p>
          <a:p>
            <a:endParaRPr lang="fr-FR" dirty="0"/>
          </a:p>
          <a:p>
            <a:r>
              <a:rPr lang="fr-FR" dirty="0"/>
              <a:t>4ème GT FNCCR/SDE : Finalisation rédaction convention B – 7/05 matin</a:t>
            </a:r>
          </a:p>
          <a:p>
            <a:endParaRPr lang="fr-FR" dirty="0"/>
          </a:p>
        </p:txBody>
      </p:sp>
      <p:sp>
        <p:nvSpPr>
          <p:cNvPr id="3" name="Titre 2">
            <a:extLst>
              <a:ext uri="{FF2B5EF4-FFF2-40B4-BE49-F238E27FC236}">
                <a16:creationId xmlns:a16="http://schemas.microsoft.com/office/drawing/2014/main" id="{E7D552C6-EB1F-473D-8B8E-AD66E90D5F96}"/>
              </a:ext>
            </a:extLst>
          </p:cNvPr>
          <p:cNvSpPr>
            <a:spLocks noGrp="1"/>
          </p:cNvSpPr>
          <p:nvPr>
            <p:ph type="title"/>
          </p:nvPr>
        </p:nvSpPr>
        <p:spPr/>
        <p:txBody>
          <a:bodyPr/>
          <a:lstStyle/>
          <a:p>
            <a:pPr marL="0" indent="0">
              <a:buNone/>
            </a:pPr>
            <a:r>
              <a:rPr lang="fr-FR" dirty="0"/>
              <a:t>Organisation de notre GT</a:t>
            </a:r>
          </a:p>
        </p:txBody>
      </p:sp>
      <p:sp>
        <p:nvSpPr>
          <p:cNvPr id="4" name="Espace réservé de la date 3">
            <a:extLst>
              <a:ext uri="{FF2B5EF4-FFF2-40B4-BE49-F238E27FC236}">
                <a16:creationId xmlns:a16="http://schemas.microsoft.com/office/drawing/2014/main" id="{5175317D-B151-4421-9EE1-BAF88BF274A3}"/>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06604F29-A6E9-4A7E-9938-6B2193433EFC}"/>
              </a:ext>
            </a:extLst>
          </p:cNvPr>
          <p:cNvSpPr>
            <a:spLocks noGrp="1"/>
          </p:cNvSpPr>
          <p:nvPr>
            <p:ph type="sldNum" sz="quarter" idx="4"/>
          </p:nvPr>
        </p:nvSpPr>
        <p:spPr/>
        <p:txBody>
          <a:bodyPr/>
          <a:lstStyle/>
          <a:p>
            <a:fld id="{E0E0DBF5-A871-4C07-8BC2-9FD70CC431DE}" type="slidenum">
              <a:rPr lang="fr-FR" smtClean="0"/>
              <a:t>22</a:t>
            </a:fld>
            <a:endParaRPr lang="fr-FR"/>
          </a:p>
        </p:txBody>
      </p:sp>
    </p:spTree>
    <p:extLst>
      <p:ext uri="{BB962C8B-B14F-4D97-AF65-F5344CB8AC3E}">
        <p14:creationId xmlns:p14="http://schemas.microsoft.com/office/powerpoint/2010/main" val="544239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D86BD2A4-7F66-4F44-BD0B-5E765CFA7383}"/>
              </a:ext>
            </a:extLst>
          </p:cNvPr>
          <p:cNvSpPr>
            <a:spLocks noGrp="1"/>
          </p:cNvSpPr>
          <p:nvPr>
            <p:ph type="title"/>
          </p:nvPr>
        </p:nvSpPr>
        <p:spPr/>
        <p:txBody>
          <a:bodyPr/>
          <a:lstStyle/>
          <a:p>
            <a:pPr marL="0" indent="0">
              <a:buNone/>
            </a:pPr>
            <a:r>
              <a:rPr lang="fr-FR" dirty="0"/>
              <a:t>Vision commune FNCCR – BDT/CDC</a:t>
            </a:r>
          </a:p>
        </p:txBody>
      </p:sp>
      <p:sp>
        <p:nvSpPr>
          <p:cNvPr id="4" name="Espace réservé de la date 3">
            <a:extLst>
              <a:ext uri="{FF2B5EF4-FFF2-40B4-BE49-F238E27FC236}">
                <a16:creationId xmlns:a16="http://schemas.microsoft.com/office/drawing/2014/main" id="{F831E12C-3AB9-4563-A871-A82B1EF52613}"/>
              </a:ext>
            </a:extLst>
          </p:cNvPr>
          <p:cNvSpPr>
            <a:spLocks noGrp="1"/>
          </p:cNvSpPr>
          <p:nvPr>
            <p:ph type="dt" sz="half" idx="2"/>
          </p:nvPr>
        </p:nvSpPr>
        <p:spPr/>
        <p:txBody>
          <a:bodyPr/>
          <a:lstStyle/>
          <a:p>
            <a:r>
              <a:rPr lang="fr-FR" dirty="0"/>
              <a:t>G. Perrin</a:t>
            </a:r>
          </a:p>
        </p:txBody>
      </p:sp>
      <p:sp>
        <p:nvSpPr>
          <p:cNvPr id="5" name="Espace réservé du numéro de diapositive 4">
            <a:extLst>
              <a:ext uri="{FF2B5EF4-FFF2-40B4-BE49-F238E27FC236}">
                <a16:creationId xmlns:a16="http://schemas.microsoft.com/office/drawing/2014/main" id="{93AEC05A-DBDE-43BD-9074-712BAFBE4536}"/>
              </a:ext>
            </a:extLst>
          </p:cNvPr>
          <p:cNvSpPr>
            <a:spLocks noGrp="1"/>
          </p:cNvSpPr>
          <p:nvPr>
            <p:ph type="sldNum" sz="quarter" idx="4"/>
          </p:nvPr>
        </p:nvSpPr>
        <p:spPr/>
        <p:txBody>
          <a:bodyPr/>
          <a:lstStyle/>
          <a:p>
            <a:fld id="{E0E0DBF5-A871-4C07-8BC2-9FD70CC431DE}" type="slidenum">
              <a:rPr lang="fr-FR" smtClean="0"/>
              <a:t>3</a:t>
            </a:fld>
            <a:endParaRPr lang="fr-FR"/>
          </a:p>
        </p:txBody>
      </p:sp>
      <p:graphicFrame>
        <p:nvGraphicFramePr>
          <p:cNvPr id="6" name="Diagramme 5">
            <a:extLst>
              <a:ext uri="{FF2B5EF4-FFF2-40B4-BE49-F238E27FC236}">
                <a16:creationId xmlns:a16="http://schemas.microsoft.com/office/drawing/2014/main" id="{41A75016-132C-41F5-AE75-B71E9C6686C7}"/>
              </a:ext>
            </a:extLst>
          </p:cNvPr>
          <p:cNvGraphicFramePr/>
          <p:nvPr>
            <p:extLst>
              <p:ext uri="{D42A27DB-BD31-4B8C-83A1-F6EECF244321}">
                <p14:modId xmlns:p14="http://schemas.microsoft.com/office/powerpoint/2010/main" val="506426759"/>
              </p:ext>
            </p:extLst>
          </p:nvPr>
        </p:nvGraphicFramePr>
        <p:xfrm>
          <a:off x="282946" y="711200"/>
          <a:ext cx="7753614" cy="5669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oneTexte 6">
            <a:extLst>
              <a:ext uri="{FF2B5EF4-FFF2-40B4-BE49-F238E27FC236}">
                <a16:creationId xmlns:a16="http://schemas.microsoft.com/office/drawing/2014/main" id="{A8FABE55-4003-4CE2-BB52-F5BEFA5CEC12}"/>
              </a:ext>
            </a:extLst>
          </p:cNvPr>
          <p:cNvSpPr txBox="1"/>
          <p:nvPr/>
        </p:nvSpPr>
        <p:spPr>
          <a:xfrm>
            <a:off x="1838193" y="5602113"/>
            <a:ext cx="2225040" cy="830997"/>
          </a:xfrm>
          <a:prstGeom prst="rect">
            <a:avLst/>
          </a:prstGeom>
          <a:noFill/>
        </p:spPr>
        <p:txBody>
          <a:bodyPr wrap="square" rtlCol="0">
            <a:spAutoFit/>
          </a:bodyPr>
          <a:lstStyle/>
          <a:p>
            <a:pPr algn="ctr"/>
            <a:r>
              <a:rPr lang="fr-FR" sz="2400" dirty="0"/>
              <a:t>= le syndicat d’énergie</a:t>
            </a:r>
          </a:p>
        </p:txBody>
      </p:sp>
    </p:spTree>
    <p:extLst>
      <p:ext uri="{BB962C8B-B14F-4D97-AF65-F5344CB8AC3E}">
        <p14:creationId xmlns:p14="http://schemas.microsoft.com/office/powerpoint/2010/main" val="2944610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775534C6-B2A8-4107-A427-62AA56A9D1EC}"/>
              </a:ext>
            </a:extLst>
          </p:cNvPr>
          <p:cNvSpPr>
            <a:spLocks noGrp="1"/>
          </p:cNvSpPr>
          <p:nvPr>
            <p:ph type="title"/>
          </p:nvPr>
        </p:nvSpPr>
        <p:spPr/>
        <p:txBody>
          <a:bodyPr/>
          <a:lstStyle/>
          <a:p>
            <a:pPr marL="0" indent="0">
              <a:buNone/>
            </a:pPr>
            <a:r>
              <a:rPr lang="fr-FR" dirty="0"/>
              <a:t>Rappel du principe de l’</a:t>
            </a:r>
            <a:r>
              <a:rPr lang="fr-FR" dirty="0" err="1"/>
              <a:t>intracting</a:t>
            </a:r>
            <a:endParaRPr lang="fr-FR" dirty="0"/>
          </a:p>
        </p:txBody>
      </p:sp>
      <p:sp>
        <p:nvSpPr>
          <p:cNvPr id="4" name="Espace réservé de la date 3">
            <a:extLst>
              <a:ext uri="{FF2B5EF4-FFF2-40B4-BE49-F238E27FC236}">
                <a16:creationId xmlns:a16="http://schemas.microsoft.com/office/drawing/2014/main" id="{206A0DFD-DC09-4107-9D32-579C592FAEDF}"/>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3FF13E3E-2C56-49D8-9E9E-D4A8B8FD9D32}"/>
              </a:ext>
            </a:extLst>
          </p:cNvPr>
          <p:cNvSpPr>
            <a:spLocks noGrp="1"/>
          </p:cNvSpPr>
          <p:nvPr>
            <p:ph type="sldNum" sz="quarter" idx="4"/>
          </p:nvPr>
        </p:nvSpPr>
        <p:spPr/>
        <p:txBody>
          <a:bodyPr/>
          <a:lstStyle/>
          <a:p>
            <a:fld id="{E0E0DBF5-A871-4C07-8BC2-9FD70CC431DE}" type="slidenum">
              <a:rPr lang="fr-FR" smtClean="0"/>
              <a:t>4</a:t>
            </a:fld>
            <a:endParaRPr lang="fr-FR"/>
          </a:p>
        </p:txBody>
      </p:sp>
      <p:pic>
        <p:nvPicPr>
          <p:cNvPr id="8" name="Image 7">
            <a:extLst>
              <a:ext uri="{FF2B5EF4-FFF2-40B4-BE49-F238E27FC236}">
                <a16:creationId xmlns:a16="http://schemas.microsoft.com/office/drawing/2014/main" id="{50525270-EA92-4F8F-8F63-AC1F671ADEF8}"/>
              </a:ext>
            </a:extLst>
          </p:cNvPr>
          <p:cNvPicPr>
            <a:picLocks noChangeAspect="1"/>
          </p:cNvPicPr>
          <p:nvPr/>
        </p:nvPicPr>
        <p:blipFill>
          <a:blip r:embed="rId2"/>
          <a:stretch>
            <a:fillRect/>
          </a:stretch>
        </p:blipFill>
        <p:spPr>
          <a:xfrm>
            <a:off x="686354" y="1270571"/>
            <a:ext cx="7608467" cy="4761389"/>
          </a:xfrm>
          <a:prstGeom prst="rect">
            <a:avLst/>
          </a:prstGeom>
        </p:spPr>
      </p:pic>
      <p:sp>
        <p:nvSpPr>
          <p:cNvPr id="9" name="ZoneTexte 8">
            <a:extLst>
              <a:ext uri="{FF2B5EF4-FFF2-40B4-BE49-F238E27FC236}">
                <a16:creationId xmlns:a16="http://schemas.microsoft.com/office/drawing/2014/main" id="{BE7E92D1-D1D3-4333-927D-F676AFA5FA2E}"/>
              </a:ext>
            </a:extLst>
          </p:cNvPr>
          <p:cNvSpPr txBox="1"/>
          <p:nvPr/>
        </p:nvSpPr>
        <p:spPr>
          <a:xfrm>
            <a:off x="7223760" y="1971040"/>
            <a:ext cx="1717040" cy="64633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fr-FR" dirty="0"/>
              <a:t>Convention A</a:t>
            </a:r>
          </a:p>
        </p:txBody>
      </p:sp>
      <p:sp>
        <p:nvSpPr>
          <p:cNvPr id="10" name="ZoneTexte 9">
            <a:extLst>
              <a:ext uri="{FF2B5EF4-FFF2-40B4-BE49-F238E27FC236}">
                <a16:creationId xmlns:a16="http://schemas.microsoft.com/office/drawing/2014/main" id="{D6974E9E-2D0A-4DAD-89C4-49AD8B16F420}"/>
              </a:ext>
            </a:extLst>
          </p:cNvPr>
          <p:cNvSpPr txBox="1"/>
          <p:nvPr/>
        </p:nvSpPr>
        <p:spPr>
          <a:xfrm>
            <a:off x="7245350" y="3338087"/>
            <a:ext cx="1717040" cy="36933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dirty="0"/>
              <a:t>Convention B</a:t>
            </a:r>
          </a:p>
        </p:txBody>
      </p:sp>
      <p:sp>
        <p:nvSpPr>
          <p:cNvPr id="2" name="ZoneTexte 1">
            <a:extLst>
              <a:ext uri="{FF2B5EF4-FFF2-40B4-BE49-F238E27FC236}">
                <a16:creationId xmlns:a16="http://schemas.microsoft.com/office/drawing/2014/main" id="{54F06AC5-08B2-4617-AB9E-B4CB6AA6F4B6}"/>
              </a:ext>
            </a:extLst>
          </p:cNvPr>
          <p:cNvSpPr txBox="1"/>
          <p:nvPr/>
        </p:nvSpPr>
        <p:spPr>
          <a:xfrm>
            <a:off x="40375" y="5431795"/>
            <a:ext cx="6054570" cy="1200329"/>
          </a:xfrm>
          <a:prstGeom prst="rect">
            <a:avLst/>
          </a:prstGeom>
          <a:noFill/>
        </p:spPr>
        <p:txBody>
          <a:bodyPr wrap="square" rtlCol="0">
            <a:spAutoFit/>
          </a:bodyPr>
          <a:lstStyle/>
          <a:p>
            <a:r>
              <a:rPr lang="fr-FR" dirty="0"/>
              <a:t>En gros la CDD </a:t>
            </a:r>
            <a:r>
              <a:rPr lang="fr-FR" dirty="0" err="1"/>
              <a:t>prete</a:t>
            </a:r>
            <a:r>
              <a:rPr lang="fr-FR" dirty="0"/>
              <a:t> aux SDE qui reversent ensuite aux communes selon leurs modalités propres et ensuite le SDE s'engage à rembourser les mensualités Parallèle avec COT/COP </a:t>
            </a:r>
            <a:r>
              <a:rPr lang="fr-FR" dirty="0" err="1"/>
              <a:t>EnR</a:t>
            </a:r>
            <a:r>
              <a:rPr lang="fr-FR" dirty="0"/>
              <a:t> de l’ADEME</a:t>
            </a:r>
          </a:p>
        </p:txBody>
      </p:sp>
    </p:spTree>
    <p:extLst>
      <p:ext uri="{BB962C8B-B14F-4D97-AF65-F5344CB8AC3E}">
        <p14:creationId xmlns:p14="http://schemas.microsoft.com/office/powerpoint/2010/main" val="2946031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5EB185E-5B2D-4078-92F8-DBC86904766A}"/>
              </a:ext>
            </a:extLst>
          </p:cNvPr>
          <p:cNvSpPr>
            <a:spLocks noGrp="1"/>
          </p:cNvSpPr>
          <p:nvPr>
            <p:ph type="body" sz="quarter" idx="10"/>
          </p:nvPr>
        </p:nvSpPr>
        <p:spPr/>
        <p:txBody>
          <a:bodyPr>
            <a:normAutofit fontScale="92500" lnSpcReduction="10000"/>
          </a:bodyPr>
          <a:lstStyle/>
          <a:p>
            <a:r>
              <a:rPr lang="fr-FR" b="1" dirty="0">
                <a:highlight>
                  <a:srgbClr val="FFFF00"/>
                </a:highlight>
              </a:rPr>
              <a:t>1er GT FNCCR/BDT/SDE : propositions d’évolutions possibles de l’</a:t>
            </a:r>
            <a:r>
              <a:rPr lang="fr-FR" b="1" dirty="0" err="1">
                <a:highlight>
                  <a:srgbClr val="FFFF00"/>
                </a:highlight>
              </a:rPr>
              <a:t>intracting</a:t>
            </a:r>
            <a:r>
              <a:rPr lang="fr-FR" b="1" dirty="0">
                <a:highlight>
                  <a:srgbClr val="FFFF00"/>
                </a:highlight>
              </a:rPr>
              <a:t> – 1/04 de 14h à 15h30</a:t>
            </a:r>
          </a:p>
          <a:p>
            <a:endParaRPr lang="fr-FR" dirty="0"/>
          </a:p>
          <a:p>
            <a:r>
              <a:rPr lang="fr-FR" dirty="0"/>
              <a:t>2ème GT FNCCR/BDT/SDE : retours des évolutions possibles + début travail rédaction convention A – 9/04 matin</a:t>
            </a:r>
          </a:p>
          <a:p>
            <a:endParaRPr lang="fr-FR" dirty="0"/>
          </a:p>
          <a:p>
            <a:r>
              <a:rPr lang="fr-FR" dirty="0"/>
              <a:t>3ème GT FNCCR/BDT/SDE : Finalisation rédaction convention A + début travail rédaction convention B – 24/04 après-midi</a:t>
            </a:r>
          </a:p>
          <a:p>
            <a:endParaRPr lang="fr-FR" dirty="0"/>
          </a:p>
          <a:p>
            <a:r>
              <a:rPr lang="fr-FR" dirty="0"/>
              <a:t>4ème GT FNCCR/SDE : Finalisation rédaction convention B – 7/05 matin</a:t>
            </a:r>
          </a:p>
          <a:p>
            <a:endParaRPr lang="fr-FR" dirty="0"/>
          </a:p>
        </p:txBody>
      </p:sp>
      <p:sp>
        <p:nvSpPr>
          <p:cNvPr id="3" name="Titre 2">
            <a:extLst>
              <a:ext uri="{FF2B5EF4-FFF2-40B4-BE49-F238E27FC236}">
                <a16:creationId xmlns:a16="http://schemas.microsoft.com/office/drawing/2014/main" id="{E7D552C6-EB1F-473D-8B8E-AD66E90D5F96}"/>
              </a:ext>
            </a:extLst>
          </p:cNvPr>
          <p:cNvSpPr>
            <a:spLocks noGrp="1"/>
          </p:cNvSpPr>
          <p:nvPr>
            <p:ph type="title"/>
          </p:nvPr>
        </p:nvSpPr>
        <p:spPr/>
        <p:txBody>
          <a:bodyPr/>
          <a:lstStyle/>
          <a:p>
            <a:pPr marL="0" indent="0">
              <a:buNone/>
            </a:pPr>
            <a:r>
              <a:rPr lang="fr-FR" dirty="0"/>
              <a:t>Organisation de notre GT</a:t>
            </a:r>
          </a:p>
        </p:txBody>
      </p:sp>
      <p:sp>
        <p:nvSpPr>
          <p:cNvPr id="4" name="Espace réservé de la date 3">
            <a:extLst>
              <a:ext uri="{FF2B5EF4-FFF2-40B4-BE49-F238E27FC236}">
                <a16:creationId xmlns:a16="http://schemas.microsoft.com/office/drawing/2014/main" id="{5175317D-B151-4421-9EE1-BAF88BF274A3}"/>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06604F29-A6E9-4A7E-9938-6B2193433EFC}"/>
              </a:ext>
            </a:extLst>
          </p:cNvPr>
          <p:cNvSpPr>
            <a:spLocks noGrp="1"/>
          </p:cNvSpPr>
          <p:nvPr>
            <p:ph type="sldNum" sz="quarter" idx="4"/>
          </p:nvPr>
        </p:nvSpPr>
        <p:spPr/>
        <p:txBody>
          <a:bodyPr/>
          <a:lstStyle/>
          <a:p>
            <a:fld id="{E0E0DBF5-A871-4C07-8BC2-9FD70CC431DE}" type="slidenum">
              <a:rPr lang="fr-FR" smtClean="0"/>
              <a:t>5</a:t>
            </a:fld>
            <a:endParaRPr lang="fr-FR"/>
          </a:p>
        </p:txBody>
      </p:sp>
    </p:spTree>
    <p:extLst>
      <p:ext uri="{BB962C8B-B14F-4D97-AF65-F5344CB8AC3E}">
        <p14:creationId xmlns:p14="http://schemas.microsoft.com/office/powerpoint/2010/main" val="877211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E1C1D5E2-0B8C-46EB-AF15-2B57E7199B97}"/>
              </a:ext>
            </a:extLst>
          </p:cNvPr>
          <p:cNvSpPr>
            <a:spLocks noGrp="1"/>
          </p:cNvSpPr>
          <p:nvPr>
            <p:ph type="body" sz="quarter" idx="10"/>
          </p:nvPr>
        </p:nvSpPr>
        <p:spPr/>
        <p:txBody>
          <a:bodyPr/>
          <a:lstStyle/>
          <a:p>
            <a:pPr marL="514350" indent="-514350">
              <a:buFont typeface="+mj-lt"/>
              <a:buAutoNum type="arabicPeriod"/>
            </a:pPr>
            <a:r>
              <a:rPr lang="fr-FR" dirty="0"/>
              <a:t>Approche technique de l’</a:t>
            </a:r>
            <a:r>
              <a:rPr lang="fr-FR" dirty="0" err="1"/>
              <a:t>intracting</a:t>
            </a:r>
            <a:r>
              <a:rPr lang="fr-FR" dirty="0"/>
              <a:t> : freins potentiels et leviers d’actions</a:t>
            </a:r>
          </a:p>
          <a:p>
            <a:pPr marL="514350" indent="-514350">
              <a:buFont typeface="+mj-lt"/>
              <a:buAutoNum type="arabicPeriod"/>
            </a:pPr>
            <a:endParaRPr lang="fr-FR" dirty="0"/>
          </a:p>
          <a:p>
            <a:pPr marL="514350" indent="-514350">
              <a:buFont typeface="+mj-lt"/>
              <a:buAutoNum type="arabicPeriod"/>
            </a:pPr>
            <a:r>
              <a:rPr lang="fr-FR" dirty="0"/>
              <a:t>Approche économique de l’</a:t>
            </a:r>
            <a:r>
              <a:rPr lang="fr-FR" dirty="0" err="1"/>
              <a:t>intracting</a:t>
            </a:r>
            <a:r>
              <a:rPr lang="fr-FR" dirty="0"/>
              <a:t> : freins potentiels et leviers d’actions</a:t>
            </a:r>
          </a:p>
          <a:p>
            <a:pPr marL="514350" indent="-514350">
              <a:buFont typeface="+mj-lt"/>
              <a:buAutoNum type="arabicPeriod"/>
            </a:pPr>
            <a:endParaRPr lang="fr-FR" dirty="0"/>
          </a:p>
          <a:p>
            <a:pPr marL="514350" indent="-514350">
              <a:buFont typeface="+mj-lt"/>
              <a:buAutoNum type="arabicPeriod"/>
            </a:pPr>
            <a:r>
              <a:rPr lang="fr-FR" dirty="0"/>
              <a:t>Approche juridique de l’</a:t>
            </a:r>
            <a:r>
              <a:rPr lang="fr-FR" dirty="0" err="1"/>
              <a:t>intracting</a:t>
            </a:r>
            <a:r>
              <a:rPr lang="fr-FR" dirty="0"/>
              <a:t> : freins potentiels et leviers d’actions</a:t>
            </a:r>
          </a:p>
          <a:p>
            <a:pPr marL="514350" indent="-514350">
              <a:buFont typeface="+mj-lt"/>
              <a:buAutoNum type="arabicPeriod"/>
            </a:pPr>
            <a:endParaRPr lang="fr-FR" dirty="0"/>
          </a:p>
          <a:p>
            <a:pPr marL="514350" indent="-514350">
              <a:buFont typeface="+mj-lt"/>
              <a:buAutoNum type="arabicPeriod"/>
            </a:pPr>
            <a:endParaRPr lang="fr-FR" dirty="0"/>
          </a:p>
        </p:txBody>
      </p:sp>
      <p:sp>
        <p:nvSpPr>
          <p:cNvPr id="3" name="Titre 2">
            <a:extLst>
              <a:ext uri="{FF2B5EF4-FFF2-40B4-BE49-F238E27FC236}">
                <a16:creationId xmlns:a16="http://schemas.microsoft.com/office/drawing/2014/main" id="{23064F21-D4A3-4F2D-8CC9-34664297635E}"/>
              </a:ext>
            </a:extLst>
          </p:cNvPr>
          <p:cNvSpPr>
            <a:spLocks noGrp="1"/>
          </p:cNvSpPr>
          <p:nvPr>
            <p:ph type="title"/>
          </p:nvPr>
        </p:nvSpPr>
        <p:spPr/>
        <p:txBody>
          <a:bodyPr/>
          <a:lstStyle/>
          <a:p>
            <a:pPr marL="0" indent="0">
              <a:buNone/>
            </a:pPr>
            <a:r>
              <a:rPr lang="fr-FR" dirty="0"/>
              <a:t>Aujourd’hui 1</a:t>
            </a:r>
            <a:r>
              <a:rPr lang="fr-FR" baseline="30000" dirty="0"/>
              <a:t>er</a:t>
            </a:r>
            <a:r>
              <a:rPr lang="fr-FR" dirty="0"/>
              <a:t> avril</a:t>
            </a:r>
          </a:p>
        </p:txBody>
      </p:sp>
      <p:sp>
        <p:nvSpPr>
          <p:cNvPr id="4" name="Espace réservé de la date 3">
            <a:extLst>
              <a:ext uri="{FF2B5EF4-FFF2-40B4-BE49-F238E27FC236}">
                <a16:creationId xmlns:a16="http://schemas.microsoft.com/office/drawing/2014/main" id="{BC33D07C-7D8D-46F6-A758-53A1B1725E84}"/>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360E61F8-4AF1-475C-B04D-F3604F033639}"/>
              </a:ext>
            </a:extLst>
          </p:cNvPr>
          <p:cNvSpPr>
            <a:spLocks noGrp="1"/>
          </p:cNvSpPr>
          <p:nvPr>
            <p:ph type="sldNum" sz="quarter" idx="4"/>
          </p:nvPr>
        </p:nvSpPr>
        <p:spPr/>
        <p:txBody>
          <a:bodyPr/>
          <a:lstStyle/>
          <a:p>
            <a:fld id="{E0E0DBF5-A871-4C07-8BC2-9FD70CC431DE}" type="slidenum">
              <a:rPr lang="fr-FR" smtClean="0"/>
              <a:t>6</a:t>
            </a:fld>
            <a:endParaRPr lang="fr-FR"/>
          </a:p>
        </p:txBody>
      </p:sp>
    </p:spTree>
    <p:extLst>
      <p:ext uri="{BB962C8B-B14F-4D97-AF65-F5344CB8AC3E}">
        <p14:creationId xmlns:p14="http://schemas.microsoft.com/office/powerpoint/2010/main" val="1420073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9B61E8A7-FC8C-4F5B-B5D3-C0783CDCA24C}"/>
              </a:ext>
            </a:extLst>
          </p:cNvPr>
          <p:cNvSpPr>
            <a:spLocks noGrp="1"/>
          </p:cNvSpPr>
          <p:nvPr>
            <p:ph type="title"/>
          </p:nvPr>
        </p:nvSpPr>
        <p:spPr/>
        <p:txBody>
          <a:bodyPr/>
          <a:lstStyle/>
          <a:p>
            <a:pPr marL="0" indent="0">
              <a:buNone/>
            </a:pPr>
            <a:r>
              <a:rPr lang="fr-FR" dirty="0"/>
              <a:t>Tour de table !</a:t>
            </a:r>
          </a:p>
        </p:txBody>
      </p:sp>
      <p:sp>
        <p:nvSpPr>
          <p:cNvPr id="4" name="Espace réservé de la date 3">
            <a:extLst>
              <a:ext uri="{FF2B5EF4-FFF2-40B4-BE49-F238E27FC236}">
                <a16:creationId xmlns:a16="http://schemas.microsoft.com/office/drawing/2014/main" id="{704A6B12-F1BF-4A77-9ADC-AF527C496424}"/>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36FB68E5-C439-4DE8-949A-7D09AC80E17D}"/>
              </a:ext>
            </a:extLst>
          </p:cNvPr>
          <p:cNvSpPr>
            <a:spLocks noGrp="1"/>
          </p:cNvSpPr>
          <p:nvPr>
            <p:ph type="sldNum" sz="quarter" idx="4"/>
          </p:nvPr>
        </p:nvSpPr>
        <p:spPr/>
        <p:txBody>
          <a:bodyPr/>
          <a:lstStyle/>
          <a:p>
            <a:fld id="{E0E0DBF5-A871-4C07-8BC2-9FD70CC431DE}" type="slidenum">
              <a:rPr lang="fr-FR" smtClean="0"/>
              <a:t>7</a:t>
            </a:fld>
            <a:endParaRPr lang="fr-FR"/>
          </a:p>
        </p:txBody>
      </p:sp>
      <p:pic>
        <p:nvPicPr>
          <p:cNvPr id="7" name="Image 6">
            <a:extLst>
              <a:ext uri="{FF2B5EF4-FFF2-40B4-BE49-F238E27FC236}">
                <a16:creationId xmlns:a16="http://schemas.microsoft.com/office/drawing/2014/main" id="{75D9B91E-E102-46CD-B328-950D88FAD3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440" y="1086100"/>
            <a:ext cx="7437120" cy="437083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149032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E1C1D5E2-0B8C-46EB-AF15-2B57E7199B97}"/>
              </a:ext>
            </a:extLst>
          </p:cNvPr>
          <p:cNvSpPr>
            <a:spLocks noGrp="1"/>
          </p:cNvSpPr>
          <p:nvPr>
            <p:ph type="body" sz="quarter" idx="10"/>
          </p:nvPr>
        </p:nvSpPr>
        <p:spPr/>
        <p:txBody>
          <a:bodyPr/>
          <a:lstStyle/>
          <a:p>
            <a:pPr marL="514350" indent="-514350">
              <a:buFont typeface="+mj-lt"/>
              <a:buAutoNum type="arabicPeriod"/>
            </a:pPr>
            <a:r>
              <a:rPr lang="fr-FR" dirty="0"/>
              <a:t>Approche technique de l’</a:t>
            </a:r>
            <a:r>
              <a:rPr lang="fr-FR" dirty="0" err="1"/>
              <a:t>intracting</a:t>
            </a:r>
            <a:r>
              <a:rPr lang="fr-FR" dirty="0"/>
              <a:t> : freins potentiels et leviers d’actions</a:t>
            </a:r>
          </a:p>
          <a:p>
            <a:pPr marL="514350" indent="-514350">
              <a:buFont typeface="+mj-lt"/>
              <a:buAutoNum type="arabicPeriod"/>
            </a:pPr>
            <a:endParaRPr lang="fr-FR" dirty="0"/>
          </a:p>
          <a:p>
            <a:pPr marL="514350" indent="-514350">
              <a:buFont typeface="+mj-lt"/>
              <a:buAutoNum type="arabicPeriod"/>
            </a:pPr>
            <a:r>
              <a:rPr lang="fr-FR" dirty="0"/>
              <a:t>Approche économique de l’</a:t>
            </a:r>
            <a:r>
              <a:rPr lang="fr-FR" dirty="0" err="1"/>
              <a:t>intracting</a:t>
            </a:r>
            <a:r>
              <a:rPr lang="fr-FR" dirty="0"/>
              <a:t> : freins potentiels et leviers d’actions</a:t>
            </a:r>
          </a:p>
          <a:p>
            <a:pPr marL="514350" indent="-514350">
              <a:buFont typeface="+mj-lt"/>
              <a:buAutoNum type="arabicPeriod"/>
            </a:pPr>
            <a:endParaRPr lang="fr-FR" dirty="0"/>
          </a:p>
          <a:p>
            <a:pPr marL="514350" indent="-514350">
              <a:buFont typeface="+mj-lt"/>
              <a:buAutoNum type="arabicPeriod"/>
            </a:pPr>
            <a:r>
              <a:rPr lang="fr-FR" dirty="0"/>
              <a:t>Approche juridique de l’</a:t>
            </a:r>
            <a:r>
              <a:rPr lang="fr-FR" dirty="0" err="1"/>
              <a:t>intracting</a:t>
            </a:r>
            <a:r>
              <a:rPr lang="fr-FR" dirty="0"/>
              <a:t> : freins potentiels et leviers d’actions</a:t>
            </a:r>
          </a:p>
          <a:p>
            <a:pPr marL="514350" indent="-514350">
              <a:buFont typeface="+mj-lt"/>
              <a:buAutoNum type="arabicPeriod"/>
            </a:pPr>
            <a:endParaRPr lang="fr-FR" dirty="0"/>
          </a:p>
          <a:p>
            <a:pPr marL="514350" indent="-514350">
              <a:buFont typeface="+mj-lt"/>
              <a:buAutoNum type="arabicPeriod"/>
            </a:pPr>
            <a:endParaRPr lang="fr-FR" dirty="0"/>
          </a:p>
        </p:txBody>
      </p:sp>
      <p:sp>
        <p:nvSpPr>
          <p:cNvPr id="3" name="Titre 2">
            <a:extLst>
              <a:ext uri="{FF2B5EF4-FFF2-40B4-BE49-F238E27FC236}">
                <a16:creationId xmlns:a16="http://schemas.microsoft.com/office/drawing/2014/main" id="{23064F21-D4A3-4F2D-8CC9-34664297635E}"/>
              </a:ext>
            </a:extLst>
          </p:cNvPr>
          <p:cNvSpPr>
            <a:spLocks noGrp="1"/>
          </p:cNvSpPr>
          <p:nvPr>
            <p:ph type="title"/>
          </p:nvPr>
        </p:nvSpPr>
        <p:spPr/>
        <p:txBody>
          <a:bodyPr/>
          <a:lstStyle/>
          <a:p>
            <a:pPr marL="0" indent="0">
              <a:buNone/>
            </a:pPr>
            <a:r>
              <a:rPr lang="fr-FR" dirty="0"/>
              <a:t>Aujourd’hui 1</a:t>
            </a:r>
            <a:r>
              <a:rPr lang="fr-FR" baseline="30000" dirty="0"/>
              <a:t>er</a:t>
            </a:r>
            <a:r>
              <a:rPr lang="fr-FR" dirty="0"/>
              <a:t> avril</a:t>
            </a:r>
          </a:p>
        </p:txBody>
      </p:sp>
      <p:sp>
        <p:nvSpPr>
          <p:cNvPr id="4" name="Espace réservé de la date 3">
            <a:extLst>
              <a:ext uri="{FF2B5EF4-FFF2-40B4-BE49-F238E27FC236}">
                <a16:creationId xmlns:a16="http://schemas.microsoft.com/office/drawing/2014/main" id="{BC33D07C-7D8D-46F6-A758-53A1B1725E84}"/>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360E61F8-4AF1-475C-B04D-F3604F033639}"/>
              </a:ext>
            </a:extLst>
          </p:cNvPr>
          <p:cNvSpPr>
            <a:spLocks noGrp="1"/>
          </p:cNvSpPr>
          <p:nvPr>
            <p:ph type="sldNum" sz="quarter" idx="4"/>
          </p:nvPr>
        </p:nvSpPr>
        <p:spPr/>
        <p:txBody>
          <a:bodyPr/>
          <a:lstStyle/>
          <a:p>
            <a:fld id="{E0E0DBF5-A871-4C07-8BC2-9FD70CC431DE}" type="slidenum">
              <a:rPr lang="fr-FR" smtClean="0"/>
              <a:t>8</a:t>
            </a:fld>
            <a:endParaRPr lang="fr-FR"/>
          </a:p>
        </p:txBody>
      </p:sp>
    </p:spTree>
    <p:extLst>
      <p:ext uri="{BB962C8B-B14F-4D97-AF65-F5344CB8AC3E}">
        <p14:creationId xmlns:p14="http://schemas.microsoft.com/office/powerpoint/2010/main" val="457205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E1C1D5E2-0B8C-46EB-AF15-2B57E7199B97}"/>
              </a:ext>
            </a:extLst>
          </p:cNvPr>
          <p:cNvSpPr>
            <a:spLocks noGrp="1"/>
          </p:cNvSpPr>
          <p:nvPr>
            <p:ph type="body" sz="quarter" idx="10"/>
          </p:nvPr>
        </p:nvSpPr>
        <p:spPr/>
        <p:txBody>
          <a:bodyPr/>
          <a:lstStyle/>
          <a:p>
            <a:pPr marL="514350" indent="-514350">
              <a:buFont typeface="+mj-lt"/>
              <a:buAutoNum type="arabicPeriod"/>
            </a:pPr>
            <a:r>
              <a:rPr lang="fr-FR" dirty="0"/>
              <a:t>Approche technique de l’</a:t>
            </a:r>
            <a:r>
              <a:rPr lang="fr-FR" dirty="0" err="1"/>
              <a:t>intracting</a:t>
            </a:r>
            <a:r>
              <a:rPr lang="fr-FR" dirty="0"/>
              <a:t> : freins potentiels et leviers d’actions</a:t>
            </a:r>
          </a:p>
          <a:p>
            <a:pPr marL="514350" indent="-514350">
              <a:buFont typeface="+mj-lt"/>
              <a:buAutoNum type="arabicPeriod"/>
            </a:pPr>
            <a:endParaRPr lang="fr-FR" dirty="0"/>
          </a:p>
          <a:p>
            <a:pPr marL="514350" indent="-514350">
              <a:buFont typeface="+mj-lt"/>
              <a:buAutoNum type="arabicPeriod"/>
            </a:pPr>
            <a:r>
              <a:rPr lang="fr-FR" dirty="0">
                <a:solidFill>
                  <a:schemeClr val="bg2"/>
                </a:solidFill>
              </a:rPr>
              <a:t>Approche économique de l’</a:t>
            </a:r>
            <a:r>
              <a:rPr lang="fr-FR" dirty="0" err="1">
                <a:solidFill>
                  <a:schemeClr val="bg2"/>
                </a:solidFill>
              </a:rPr>
              <a:t>intracting</a:t>
            </a:r>
            <a:r>
              <a:rPr lang="fr-FR" dirty="0">
                <a:solidFill>
                  <a:schemeClr val="bg2"/>
                </a:solidFill>
              </a:rPr>
              <a:t> : freins potentiels et leviers d’actions</a:t>
            </a:r>
          </a:p>
          <a:p>
            <a:pPr marL="514350" indent="-514350">
              <a:buFont typeface="+mj-lt"/>
              <a:buAutoNum type="arabicPeriod"/>
            </a:pPr>
            <a:endParaRPr lang="fr-FR" dirty="0">
              <a:solidFill>
                <a:schemeClr val="bg2"/>
              </a:solidFill>
            </a:endParaRPr>
          </a:p>
          <a:p>
            <a:pPr marL="514350" indent="-514350">
              <a:buFont typeface="+mj-lt"/>
              <a:buAutoNum type="arabicPeriod"/>
            </a:pPr>
            <a:r>
              <a:rPr lang="fr-FR" dirty="0">
                <a:solidFill>
                  <a:schemeClr val="bg2"/>
                </a:solidFill>
              </a:rPr>
              <a:t>Approche juridique de l’</a:t>
            </a:r>
            <a:r>
              <a:rPr lang="fr-FR" dirty="0" err="1">
                <a:solidFill>
                  <a:schemeClr val="bg2"/>
                </a:solidFill>
              </a:rPr>
              <a:t>intracting</a:t>
            </a:r>
            <a:r>
              <a:rPr lang="fr-FR" dirty="0">
                <a:solidFill>
                  <a:schemeClr val="bg2"/>
                </a:solidFill>
              </a:rPr>
              <a:t> : freins potentiels et leviers d’actions</a:t>
            </a:r>
          </a:p>
          <a:p>
            <a:pPr marL="514350" indent="-514350">
              <a:buFont typeface="+mj-lt"/>
              <a:buAutoNum type="arabicPeriod"/>
            </a:pPr>
            <a:endParaRPr lang="fr-FR" dirty="0"/>
          </a:p>
          <a:p>
            <a:pPr marL="514350" indent="-514350">
              <a:buFont typeface="+mj-lt"/>
              <a:buAutoNum type="arabicPeriod"/>
            </a:pPr>
            <a:endParaRPr lang="fr-FR" dirty="0"/>
          </a:p>
        </p:txBody>
      </p:sp>
      <p:sp>
        <p:nvSpPr>
          <p:cNvPr id="3" name="Titre 2">
            <a:extLst>
              <a:ext uri="{FF2B5EF4-FFF2-40B4-BE49-F238E27FC236}">
                <a16:creationId xmlns:a16="http://schemas.microsoft.com/office/drawing/2014/main" id="{23064F21-D4A3-4F2D-8CC9-34664297635E}"/>
              </a:ext>
            </a:extLst>
          </p:cNvPr>
          <p:cNvSpPr>
            <a:spLocks noGrp="1"/>
          </p:cNvSpPr>
          <p:nvPr>
            <p:ph type="title"/>
          </p:nvPr>
        </p:nvSpPr>
        <p:spPr/>
        <p:txBody>
          <a:bodyPr/>
          <a:lstStyle/>
          <a:p>
            <a:pPr marL="0" indent="0">
              <a:buNone/>
            </a:pPr>
            <a:r>
              <a:rPr lang="fr-FR" dirty="0"/>
              <a:t>Aujourd’hui 1</a:t>
            </a:r>
            <a:r>
              <a:rPr lang="fr-FR" baseline="30000" dirty="0"/>
              <a:t>er</a:t>
            </a:r>
            <a:r>
              <a:rPr lang="fr-FR" dirty="0"/>
              <a:t> avril</a:t>
            </a:r>
          </a:p>
        </p:txBody>
      </p:sp>
      <p:sp>
        <p:nvSpPr>
          <p:cNvPr id="4" name="Espace réservé de la date 3">
            <a:extLst>
              <a:ext uri="{FF2B5EF4-FFF2-40B4-BE49-F238E27FC236}">
                <a16:creationId xmlns:a16="http://schemas.microsoft.com/office/drawing/2014/main" id="{BC33D07C-7D8D-46F6-A758-53A1B1725E84}"/>
              </a:ext>
            </a:extLst>
          </p:cNvPr>
          <p:cNvSpPr>
            <a:spLocks noGrp="1"/>
          </p:cNvSpPr>
          <p:nvPr>
            <p:ph type="dt" sz="half" idx="2"/>
          </p:nvPr>
        </p:nvSpPr>
        <p:spPr/>
        <p:txBody>
          <a:bodyPr/>
          <a:lstStyle/>
          <a:p>
            <a:r>
              <a:rPr lang="fr-FR"/>
              <a:t>G. Perrin</a:t>
            </a:r>
            <a:endParaRPr lang="fr-FR" dirty="0"/>
          </a:p>
        </p:txBody>
      </p:sp>
      <p:sp>
        <p:nvSpPr>
          <p:cNvPr id="5" name="Espace réservé du numéro de diapositive 4">
            <a:extLst>
              <a:ext uri="{FF2B5EF4-FFF2-40B4-BE49-F238E27FC236}">
                <a16:creationId xmlns:a16="http://schemas.microsoft.com/office/drawing/2014/main" id="{360E61F8-4AF1-475C-B04D-F3604F033639}"/>
              </a:ext>
            </a:extLst>
          </p:cNvPr>
          <p:cNvSpPr>
            <a:spLocks noGrp="1"/>
          </p:cNvSpPr>
          <p:nvPr>
            <p:ph type="sldNum" sz="quarter" idx="4"/>
          </p:nvPr>
        </p:nvSpPr>
        <p:spPr/>
        <p:txBody>
          <a:bodyPr/>
          <a:lstStyle/>
          <a:p>
            <a:fld id="{E0E0DBF5-A871-4C07-8BC2-9FD70CC431DE}" type="slidenum">
              <a:rPr lang="fr-FR" smtClean="0"/>
              <a:t>9</a:t>
            </a:fld>
            <a:endParaRPr lang="fr-FR"/>
          </a:p>
        </p:txBody>
      </p:sp>
    </p:spTree>
    <p:extLst>
      <p:ext uri="{BB962C8B-B14F-4D97-AF65-F5344CB8AC3E}">
        <p14:creationId xmlns:p14="http://schemas.microsoft.com/office/powerpoint/2010/main" val="28445563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rritoire énergie">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Territoire énergie" id="{BA5352B7-524F-4DAF-99A8-8C4DDB67BE4E}" vid="{BAAB2EB9-A1B9-429C-A0B5-715BD4FBCF9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Territoire énergie</Template>
  <TotalTime>8389</TotalTime>
  <Words>1949</Words>
  <Application>Microsoft Office PowerPoint</Application>
  <PresentationFormat>Affichage à l'écran (4:3)</PresentationFormat>
  <Paragraphs>162</Paragraphs>
  <Slides>22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Calibri</vt:lpstr>
      <vt:lpstr>Century Gothic</vt:lpstr>
      <vt:lpstr>Garamond</vt:lpstr>
      <vt:lpstr>Titillium</vt:lpstr>
      <vt:lpstr>Titillium Lt</vt:lpstr>
      <vt:lpstr>Territoire énergie</vt:lpstr>
      <vt:lpstr>GT intracting</vt:lpstr>
      <vt:lpstr>Organisation de notre GT</vt:lpstr>
      <vt:lpstr>Vision commune FNCCR – BDT/CDC</vt:lpstr>
      <vt:lpstr>Rappel du principe de l’intracting</vt:lpstr>
      <vt:lpstr>Organisation de notre GT</vt:lpstr>
      <vt:lpstr>Aujourd’hui 1er avril</vt:lpstr>
      <vt:lpstr>Tour de table !</vt:lpstr>
      <vt:lpstr>Aujourd’hui 1er avril</vt:lpstr>
      <vt:lpstr>Aujourd’hui 1er avril</vt:lpstr>
      <vt:lpstr>Approche technique</vt:lpstr>
      <vt:lpstr>Approche technique</vt:lpstr>
      <vt:lpstr>Approche technique</vt:lpstr>
      <vt:lpstr>Approche technique</vt:lpstr>
      <vt:lpstr>Aujourd’hui 1er avril</vt:lpstr>
      <vt:lpstr>Approche économique / financière</vt:lpstr>
      <vt:lpstr>Approche économique / financière</vt:lpstr>
      <vt:lpstr>Approche économique / financière</vt:lpstr>
      <vt:lpstr>Approche économique / financière</vt:lpstr>
      <vt:lpstr>Aujourd’hui 1er avril</vt:lpstr>
      <vt:lpstr>Approche juridique</vt:lpstr>
      <vt:lpstr>Approche juridique</vt:lpstr>
      <vt:lpstr>Organisation de notre GT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L’ordonnance relative à l’autoconsommation</dc:title>
  <dc:creator>Marie Christine SCOQUART</dc:creator>
  <cp:lastModifiedBy>Hadrien SEROUGNE</cp:lastModifiedBy>
  <cp:revision>489</cp:revision>
  <cp:lastPrinted>2018-04-20T13:34:19Z</cp:lastPrinted>
  <dcterms:created xsi:type="dcterms:W3CDTF">2017-03-10T14:00:01Z</dcterms:created>
  <dcterms:modified xsi:type="dcterms:W3CDTF">2020-04-03T12:01:41Z</dcterms:modified>
</cp:coreProperties>
</file>