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6"/>
  </p:notesMasterIdLst>
  <p:handoutMasterIdLst>
    <p:handoutMasterId r:id="rId27"/>
  </p:handoutMasterIdLst>
  <p:sldIdLst>
    <p:sldId id="432" r:id="rId2"/>
    <p:sldId id="443" r:id="rId3"/>
    <p:sldId id="1411" r:id="rId4"/>
    <p:sldId id="1413" r:id="rId5"/>
    <p:sldId id="1414" r:id="rId6"/>
    <p:sldId id="1415" r:id="rId7"/>
    <p:sldId id="1409" r:id="rId8"/>
    <p:sldId id="1410" r:id="rId9"/>
    <p:sldId id="444" r:id="rId10"/>
    <p:sldId id="1420" r:id="rId11"/>
    <p:sldId id="1421" r:id="rId12"/>
    <p:sldId id="445" r:id="rId13"/>
    <p:sldId id="1422" r:id="rId14"/>
    <p:sldId id="1423" r:id="rId15"/>
    <p:sldId id="1424" r:id="rId16"/>
    <p:sldId id="1425" r:id="rId17"/>
    <p:sldId id="1426" r:id="rId18"/>
    <p:sldId id="1427" r:id="rId19"/>
    <p:sldId id="458" r:id="rId20"/>
    <p:sldId id="1428" r:id="rId21"/>
    <p:sldId id="1429" r:id="rId22"/>
    <p:sldId id="328" r:id="rId23"/>
    <p:sldId id="327" r:id="rId24"/>
    <p:sldId id="457" r:id="rId25"/>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illaume Perrin" initials="GP" lastIdx="1" clrIdx="0">
    <p:extLst>
      <p:ext uri="{19B8F6BF-5375-455C-9EA6-DF929625EA0E}">
        <p15:presenceInfo xmlns:p15="http://schemas.microsoft.com/office/powerpoint/2012/main" userId="S-1-5-21-2811952006-942058629-4094576357-27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3787"/>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25" autoAdjust="0"/>
    <p:restoredTop sz="95220" autoAdjust="0"/>
  </p:normalViewPr>
  <p:slideViewPr>
    <p:cSldViewPr snapToGrid="0">
      <p:cViewPr varScale="1">
        <p:scale>
          <a:sx n="67" d="100"/>
          <a:sy n="67" d="100"/>
        </p:scale>
        <p:origin x="1524"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3271" y="19"/>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iagrams/_rels/data3.xml.rels><?xml version="1.0" encoding="UTF-8" standalone="yes"?>
<Relationships xmlns="http://schemas.openxmlformats.org/package/2006/relationships"><Relationship Id="rId1" Type="http://schemas.openxmlformats.org/officeDocument/2006/relationships/hyperlink" Target="https://spl-oser.fr/projets/groupe-scolaire-du-cep-annecy/" TargetMode="External"/></Relationships>
</file>

<file path=ppt/diagrams/_rels/drawing3.xml.rels><?xml version="1.0" encoding="UTF-8" standalone="yes"?>
<Relationships xmlns="http://schemas.openxmlformats.org/package/2006/relationships"><Relationship Id="rId1" Type="http://schemas.openxmlformats.org/officeDocument/2006/relationships/hyperlink" Target="https://spl-oser.fr/projets/groupe-scolaire-du-cep-annecy/"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597E88-BA1A-4A25-9ADB-811A953D7637}"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fr-FR"/>
        </a:p>
      </dgm:t>
    </dgm:pt>
    <dgm:pt modelId="{C498DFDA-1C65-441A-8C74-DA8EBD6235F4}">
      <dgm:prSet phldrT="[Texte]"/>
      <dgm:spPr/>
      <dgm:t>
        <a:bodyPr/>
        <a:lstStyle/>
        <a:p>
          <a:r>
            <a:rPr lang="fr-FR" dirty="0"/>
            <a:t>GT 1</a:t>
          </a:r>
        </a:p>
      </dgm:t>
    </dgm:pt>
    <dgm:pt modelId="{2927EE70-6404-46A3-A319-1042ADF8383A}" type="parTrans" cxnId="{209CFB72-D343-4808-AFEB-25010D2E7CE0}">
      <dgm:prSet/>
      <dgm:spPr/>
      <dgm:t>
        <a:bodyPr/>
        <a:lstStyle/>
        <a:p>
          <a:endParaRPr lang="fr-FR"/>
        </a:p>
      </dgm:t>
    </dgm:pt>
    <dgm:pt modelId="{9D185670-F9FC-4634-B73B-D0815D7858E9}" type="sibTrans" cxnId="{209CFB72-D343-4808-AFEB-25010D2E7CE0}">
      <dgm:prSet/>
      <dgm:spPr/>
      <dgm:t>
        <a:bodyPr/>
        <a:lstStyle/>
        <a:p>
          <a:endParaRPr lang="fr-FR"/>
        </a:p>
      </dgm:t>
    </dgm:pt>
    <dgm:pt modelId="{64E65674-AC32-4D5E-9C41-4C6FB7CA0532}">
      <dgm:prSet phldrT="[Texte]"/>
      <dgm:spPr/>
      <dgm:t>
        <a:bodyPr/>
        <a:lstStyle/>
        <a:p>
          <a:r>
            <a:rPr lang="fr-FR" dirty="0"/>
            <a:t>GT 2</a:t>
          </a:r>
        </a:p>
      </dgm:t>
    </dgm:pt>
    <dgm:pt modelId="{6DF2EFE0-6610-44A3-A897-28DAA57D4A37}" type="parTrans" cxnId="{BA7142CE-CD67-41D4-8C92-CB43618370A2}">
      <dgm:prSet/>
      <dgm:spPr/>
      <dgm:t>
        <a:bodyPr/>
        <a:lstStyle/>
        <a:p>
          <a:endParaRPr lang="fr-FR" dirty="0"/>
        </a:p>
      </dgm:t>
    </dgm:pt>
    <dgm:pt modelId="{8D64CC98-0A9A-4198-B026-4106F56D6BA5}" type="sibTrans" cxnId="{BA7142CE-CD67-41D4-8C92-CB43618370A2}">
      <dgm:prSet/>
      <dgm:spPr/>
      <dgm:t>
        <a:bodyPr/>
        <a:lstStyle/>
        <a:p>
          <a:endParaRPr lang="fr-FR"/>
        </a:p>
      </dgm:t>
    </dgm:pt>
    <dgm:pt modelId="{32375A80-83D0-4A35-8605-382EEBC94F14}">
      <dgm:prSet phldrT="[Texte]"/>
      <dgm:spPr/>
      <dgm:t>
        <a:bodyPr/>
        <a:lstStyle/>
        <a:p>
          <a:r>
            <a:rPr lang="fr-FR" dirty="0"/>
            <a:t>GT 3 : réflexion globale outils de financement</a:t>
          </a:r>
        </a:p>
      </dgm:t>
    </dgm:pt>
    <dgm:pt modelId="{F3C43DA4-BC4D-4C87-85B3-A0E24C4C762B}" type="parTrans" cxnId="{25F61B0B-ADC6-4AFE-BFEE-7D0709A467D1}">
      <dgm:prSet/>
      <dgm:spPr/>
      <dgm:t>
        <a:bodyPr/>
        <a:lstStyle/>
        <a:p>
          <a:endParaRPr lang="fr-FR" dirty="0"/>
        </a:p>
      </dgm:t>
    </dgm:pt>
    <dgm:pt modelId="{84D40FF7-4BAB-45E0-8ADD-6605BB7B778A}" type="sibTrans" cxnId="{25F61B0B-ADC6-4AFE-BFEE-7D0709A467D1}">
      <dgm:prSet/>
      <dgm:spPr/>
      <dgm:t>
        <a:bodyPr/>
        <a:lstStyle/>
        <a:p>
          <a:endParaRPr lang="fr-FR"/>
        </a:p>
      </dgm:t>
    </dgm:pt>
    <dgm:pt modelId="{F97E4C4F-E203-479D-9FE5-8E35F354D2D5}">
      <dgm:prSet phldrT="[Texte]"/>
      <dgm:spPr/>
      <dgm:t>
        <a:bodyPr/>
        <a:lstStyle/>
        <a:p>
          <a:r>
            <a:rPr lang="fr-FR" dirty="0"/>
            <a:t>GT spécifique en petit comité des SDE ayant déjà avancé sur le sujet</a:t>
          </a:r>
        </a:p>
      </dgm:t>
    </dgm:pt>
    <dgm:pt modelId="{C19A4FF1-687D-4F67-8836-ADD4E46AEEA1}" type="parTrans" cxnId="{559254EA-CAF9-477F-A933-54CB8F7D448F}">
      <dgm:prSet/>
      <dgm:spPr/>
      <dgm:t>
        <a:bodyPr/>
        <a:lstStyle/>
        <a:p>
          <a:endParaRPr lang="fr-FR" dirty="0"/>
        </a:p>
      </dgm:t>
    </dgm:pt>
    <dgm:pt modelId="{B075229B-C469-4524-BEBB-48A6B4369564}" type="sibTrans" cxnId="{559254EA-CAF9-477F-A933-54CB8F7D448F}">
      <dgm:prSet/>
      <dgm:spPr/>
      <dgm:t>
        <a:bodyPr/>
        <a:lstStyle/>
        <a:p>
          <a:endParaRPr lang="fr-FR"/>
        </a:p>
      </dgm:t>
    </dgm:pt>
    <dgm:pt modelId="{4158A323-55FA-45E0-93AC-54AC2E5645CF}">
      <dgm:prSet phldrT="[Texte]"/>
      <dgm:spPr/>
      <dgm:t>
        <a:bodyPr/>
        <a:lstStyle/>
        <a:p>
          <a:r>
            <a:rPr lang="fr-FR" dirty="0"/>
            <a:t>Réflexions de la BDT sur les conclusions du GT 2</a:t>
          </a:r>
        </a:p>
      </dgm:t>
    </dgm:pt>
    <dgm:pt modelId="{A3EA9A29-4798-4352-8CA5-CF6188066B2B}" type="parTrans" cxnId="{698A7127-73EE-44B0-98A6-BAC5C6EFB6D8}">
      <dgm:prSet/>
      <dgm:spPr/>
      <dgm:t>
        <a:bodyPr/>
        <a:lstStyle/>
        <a:p>
          <a:endParaRPr lang="fr-FR" dirty="0"/>
        </a:p>
      </dgm:t>
    </dgm:pt>
    <dgm:pt modelId="{B195043D-131A-430B-8F2A-476955A0877E}" type="sibTrans" cxnId="{698A7127-73EE-44B0-98A6-BAC5C6EFB6D8}">
      <dgm:prSet/>
      <dgm:spPr/>
      <dgm:t>
        <a:bodyPr/>
        <a:lstStyle/>
        <a:p>
          <a:endParaRPr lang="fr-FR"/>
        </a:p>
      </dgm:t>
    </dgm:pt>
    <dgm:pt modelId="{F7C19EBD-A9B9-4324-A048-4CF3BF224542}" type="pres">
      <dgm:prSet presAssocID="{F1597E88-BA1A-4A25-9ADB-811A953D7637}" presName="diagram" presStyleCnt="0">
        <dgm:presLayoutVars>
          <dgm:chPref val="1"/>
          <dgm:dir/>
          <dgm:animOne val="branch"/>
          <dgm:animLvl val="lvl"/>
          <dgm:resizeHandles val="exact"/>
        </dgm:presLayoutVars>
      </dgm:prSet>
      <dgm:spPr/>
    </dgm:pt>
    <dgm:pt modelId="{6471A2AB-E7DD-4812-8BF5-1DFFD0A5C65F}" type="pres">
      <dgm:prSet presAssocID="{C498DFDA-1C65-441A-8C74-DA8EBD6235F4}" presName="root1" presStyleCnt="0"/>
      <dgm:spPr/>
    </dgm:pt>
    <dgm:pt modelId="{3DAD0C71-80FD-4B74-B06A-A1D91E33D06B}" type="pres">
      <dgm:prSet presAssocID="{C498DFDA-1C65-441A-8C74-DA8EBD6235F4}" presName="LevelOneTextNode" presStyleLbl="node0" presStyleIdx="0" presStyleCnt="1">
        <dgm:presLayoutVars>
          <dgm:chPref val="3"/>
        </dgm:presLayoutVars>
      </dgm:prSet>
      <dgm:spPr/>
    </dgm:pt>
    <dgm:pt modelId="{B692633D-742F-4C13-829C-A851284155DE}" type="pres">
      <dgm:prSet presAssocID="{C498DFDA-1C65-441A-8C74-DA8EBD6235F4}" presName="level2hierChild" presStyleCnt="0"/>
      <dgm:spPr/>
    </dgm:pt>
    <dgm:pt modelId="{C355FD8D-D4E8-4F63-961E-C8D28E8867D9}" type="pres">
      <dgm:prSet presAssocID="{6DF2EFE0-6610-44A3-A897-28DAA57D4A37}" presName="conn2-1" presStyleLbl="parChTrans1D2" presStyleIdx="0" presStyleCnt="1"/>
      <dgm:spPr/>
    </dgm:pt>
    <dgm:pt modelId="{FF50F11D-16E5-4375-B4BD-C8AC1FED1C91}" type="pres">
      <dgm:prSet presAssocID="{6DF2EFE0-6610-44A3-A897-28DAA57D4A37}" presName="connTx" presStyleLbl="parChTrans1D2" presStyleIdx="0" presStyleCnt="1"/>
      <dgm:spPr/>
    </dgm:pt>
    <dgm:pt modelId="{C24B35A7-3C9B-490D-93DB-1E97AA13469F}" type="pres">
      <dgm:prSet presAssocID="{64E65674-AC32-4D5E-9C41-4C6FB7CA0532}" presName="root2" presStyleCnt="0"/>
      <dgm:spPr/>
    </dgm:pt>
    <dgm:pt modelId="{50DD11E2-F693-47B0-A059-9DE290E26DA2}" type="pres">
      <dgm:prSet presAssocID="{64E65674-AC32-4D5E-9C41-4C6FB7CA0532}" presName="LevelTwoTextNode" presStyleLbl="node2" presStyleIdx="0" presStyleCnt="1">
        <dgm:presLayoutVars>
          <dgm:chPref val="3"/>
        </dgm:presLayoutVars>
      </dgm:prSet>
      <dgm:spPr/>
    </dgm:pt>
    <dgm:pt modelId="{7DD19F1E-F056-417F-A61A-A98871CD9BCB}" type="pres">
      <dgm:prSet presAssocID="{64E65674-AC32-4D5E-9C41-4C6FB7CA0532}" presName="level3hierChild" presStyleCnt="0"/>
      <dgm:spPr/>
    </dgm:pt>
    <dgm:pt modelId="{8DD24419-C173-4A4D-A2DE-079C2DC9AE6D}" type="pres">
      <dgm:prSet presAssocID="{F3C43DA4-BC4D-4C87-85B3-A0E24C4C762B}" presName="conn2-1" presStyleLbl="parChTrans1D3" presStyleIdx="0" presStyleCnt="3"/>
      <dgm:spPr/>
    </dgm:pt>
    <dgm:pt modelId="{B937CE26-C5F9-4DA3-8384-50E0541D1CA5}" type="pres">
      <dgm:prSet presAssocID="{F3C43DA4-BC4D-4C87-85B3-A0E24C4C762B}" presName="connTx" presStyleLbl="parChTrans1D3" presStyleIdx="0" presStyleCnt="3"/>
      <dgm:spPr/>
    </dgm:pt>
    <dgm:pt modelId="{3338CE0A-3BDB-41D4-9331-54B38CE90C1B}" type="pres">
      <dgm:prSet presAssocID="{32375A80-83D0-4A35-8605-382EEBC94F14}" presName="root2" presStyleCnt="0"/>
      <dgm:spPr/>
    </dgm:pt>
    <dgm:pt modelId="{BEBA75DA-96BA-4399-A53D-F702949861CD}" type="pres">
      <dgm:prSet presAssocID="{32375A80-83D0-4A35-8605-382EEBC94F14}" presName="LevelTwoTextNode" presStyleLbl="node3" presStyleIdx="0" presStyleCnt="3">
        <dgm:presLayoutVars>
          <dgm:chPref val="3"/>
        </dgm:presLayoutVars>
      </dgm:prSet>
      <dgm:spPr/>
    </dgm:pt>
    <dgm:pt modelId="{388A676F-9A6C-442F-BDF8-F039018FBFDA}" type="pres">
      <dgm:prSet presAssocID="{32375A80-83D0-4A35-8605-382EEBC94F14}" presName="level3hierChild" presStyleCnt="0"/>
      <dgm:spPr/>
    </dgm:pt>
    <dgm:pt modelId="{3F36EE64-3310-4ED9-BB32-806130BDF8F4}" type="pres">
      <dgm:prSet presAssocID="{C19A4FF1-687D-4F67-8836-ADD4E46AEEA1}" presName="conn2-1" presStyleLbl="parChTrans1D3" presStyleIdx="1" presStyleCnt="3"/>
      <dgm:spPr/>
    </dgm:pt>
    <dgm:pt modelId="{90487ADB-8917-4DBC-BE1C-62C5DB9B4E96}" type="pres">
      <dgm:prSet presAssocID="{C19A4FF1-687D-4F67-8836-ADD4E46AEEA1}" presName="connTx" presStyleLbl="parChTrans1D3" presStyleIdx="1" presStyleCnt="3"/>
      <dgm:spPr/>
    </dgm:pt>
    <dgm:pt modelId="{D8232701-1C4E-4020-93A1-55462E3A4872}" type="pres">
      <dgm:prSet presAssocID="{F97E4C4F-E203-479D-9FE5-8E35F354D2D5}" presName="root2" presStyleCnt="0"/>
      <dgm:spPr/>
    </dgm:pt>
    <dgm:pt modelId="{7F1DD967-22A4-4878-91B9-CE4693930676}" type="pres">
      <dgm:prSet presAssocID="{F97E4C4F-E203-479D-9FE5-8E35F354D2D5}" presName="LevelTwoTextNode" presStyleLbl="node3" presStyleIdx="1" presStyleCnt="3">
        <dgm:presLayoutVars>
          <dgm:chPref val="3"/>
        </dgm:presLayoutVars>
      </dgm:prSet>
      <dgm:spPr/>
    </dgm:pt>
    <dgm:pt modelId="{64426FC1-C06D-4F88-A124-96473A7D753D}" type="pres">
      <dgm:prSet presAssocID="{F97E4C4F-E203-479D-9FE5-8E35F354D2D5}" presName="level3hierChild" presStyleCnt="0"/>
      <dgm:spPr/>
    </dgm:pt>
    <dgm:pt modelId="{4CA37D9F-B1EE-4C53-A3E4-AC6E148B3326}" type="pres">
      <dgm:prSet presAssocID="{A3EA9A29-4798-4352-8CA5-CF6188066B2B}" presName="conn2-1" presStyleLbl="parChTrans1D3" presStyleIdx="2" presStyleCnt="3"/>
      <dgm:spPr/>
    </dgm:pt>
    <dgm:pt modelId="{1F23EE62-56F9-4547-9A14-8158939C2E9D}" type="pres">
      <dgm:prSet presAssocID="{A3EA9A29-4798-4352-8CA5-CF6188066B2B}" presName="connTx" presStyleLbl="parChTrans1D3" presStyleIdx="2" presStyleCnt="3"/>
      <dgm:spPr/>
    </dgm:pt>
    <dgm:pt modelId="{04141642-A435-4A2E-BB1C-D1FD2A32209C}" type="pres">
      <dgm:prSet presAssocID="{4158A323-55FA-45E0-93AC-54AC2E5645CF}" presName="root2" presStyleCnt="0"/>
      <dgm:spPr/>
    </dgm:pt>
    <dgm:pt modelId="{D67483C7-05D5-47AD-9791-03345AAA9D8B}" type="pres">
      <dgm:prSet presAssocID="{4158A323-55FA-45E0-93AC-54AC2E5645CF}" presName="LevelTwoTextNode" presStyleLbl="node3" presStyleIdx="2" presStyleCnt="3">
        <dgm:presLayoutVars>
          <dgm:chPref val="3"/>
        </dgm:presLayoutVars>
      </dgm:prSet>
      <dgm:spPr/>
    </dgm:pt>
    <dgm:pt modelId="{88373756-FB17-4021-9F72-E8966A6ED856}" type="pres">
      <dgm:prSet presAssocID="{4158A323-55FA-45E0-93AC-54AC2E5645CF}" presName="level3hierChild" presStyleCnt="0"/>
      <dgm:spPr/>
    </dgm:pt>
  </dgm:ptLst>
  <dgm:cxnLst>
    <dgm:cxn modelId="{D6C16C00-740E-428F-B028-38A8A6757189}" type="presOf" srcId="{F3C43DA4-BC4D-4C87-85B3-A0E24C4C762B}" destId="{8DD24419-C173-4A4D-A2DE-079C2DC9AE6D}" srcOrd="0" destOrd="0" presId="urn:microsoft.com/office/officeart/2005/8/layout/hierarchy2"/>
    <dgm:cxn modelId="{25F61B0B-ADC6-4AFE-BFEE-7D0709A467D1}" srcId="{64E65674-AC32-4D5E-9C41-4C6FB7CA0532}" destId="{32375A80-83D0-4A35-8605-382EEBC94F14}" srcOrd="0" destOrd="0" parTransId="{F3C43DA4-BC4D-4C87-85B3-A0E24C4C762B}" sibTransId="{84D40FF7-4BAB-45E0-8ADD-6605BB7B778A}"/>
    <dgm:cxn modelId="{4F66A821-006C-4579-8947-35907E8E40A2}" type="presOf" srcId="{A3EA9A29-4798-4352-8CA5-CF6188066B2B}" destId="{4CA37D9F-B1EE-4C53-A3E4-AC6E148B3326}" srcOrd="0" destOrd="0" presId="urn:microsoft.com/office/officeart/2005/8/layout/hierarchy2"/>
    <dgm:cxn modelId="{698A7127-73EE-44B0-98A6-BAC5C6EFB6D8}" srcId="{64E65674-AC32-4D5E-9C41-4C6FB7CA0532}" destId="{4158A323-55FA-45E0-93AC-54AC2E5645CF}" srcOrd="2" destOrd="0" parTransId="{A3EA9A29-4798-4352-8CA5-CF6188066B2B}" sibTransId="{B195043D-131A-430B-8F2A-476955A0877E}"/>
    <dgm:cxn modelId="{DA2C5728-8E0F-46D8-BECD-88A5B0B06382}" type="presOf" srcId="{6DF2EFE0-6610-44A3-A897-28DAA57D4A37}" destId="{C355FD8D-D4E8-4F63-961E-C8D28E8867D9}" srcOrd="0" destOrd="0" presId="urn:microsoft.com/office/officeart/2005/8/layout/hierarchy2"/>
    <dgm:cxn modelId="{72E61C2D-8904-4C70-BED2-2B2B4FEE22E7}" type="presOf" srcId="{C19A4FF1-687D-4F67-8836-ADD4E46AEEA1}" destId="{90487ADB-8917-4DBC-BE1C-62C5DB9B4E96}" srcOrd="1" destOrd="0" presId="urn:microsoft.com/office/officeart/2005/8/layout/hierarchy2"/>
    <dgm:cxn modelId="{EA478A62-C9E8-4B92-86DC-AD3AB4933814}" type="presOf" srcId="{A3EA9A29-4798-4352-8CA5-CF6188066B2B}" destId="{1F23EE62-56F9-4547-9A14-8158939C2E9D}" srcOrd="1" destOrd="0" presId="urn:microsoft.com/office/officeart/2005/8/layout/hierarchy2"/>
    <dgm:cxn modelId="{18454367-65D5-440D-80FF-E756A9E08655}" type="presOf" srcId="{C19A4FF1-687D-4F67-8836-ADD4E46AEEA1}" destId="{3F36EE64-3310-4ED9-BB32-806130BDF8F4}" srcOrd="0" destOrd="0" presId="urn:microsoft.com/office/officeart/2005/8/layout/hierarchy2"/>
    <dgm:cxn modelId="{C5C8816B-648B-4681-A704-1B9D362D8431}" type="presOf" srcId="{C498DFDA-1C65-441A-8C74-DA8EBD6235F4}" destId="{3DAD0C71-80FD-4B74-B06A-A1D91E33D06B}" srcOrd="0" destOrd="0" presId="urn:microsoft.com/office/officeart/2005/8/layout/hierarchy2"/>
    <dgm:cxn modelId="{209CFB72-D343-4808-AFEB-25010D2E7CE0}" srcId="{F1597E88-BA1A-4A25-9ADB-811A953D7637}" destId="{C498DFDA-1C65-441A-8C74-DA8EBD6235F4}" srcOrd="0" destOrd="0" parTransId="{2927EE70-6404-46A3-A319-1042ADF8383A}" sibTransId="{9D185670-F9FC-4634-B73B-D0815D7858E9}"/>
    <dgm:cxn modelId="{3436F190-6EF8-4AEC-A114-268AA56C2AF8}" type="presOf" srcId="{F1597E88-BA1A-4A25-9ADB-811A953D7637}" destId="{F7C19EBD-A9B9-4324-A048-4CF3BF224542}" srcOrd="0" destOrd="0" presId="urn:microsoft.com/office/officeart/2005/8/layout/hierarchy2"/>
    <dgm:cxn modelId="{A9823FB2-9F5D-4C3C-ABA5-813436FFF1F4}" type="presOf" srcId="{6DF2EFE0-6610-44A3-A897-28DAA57D4A37}" destId="{FF50F11D-16E5-4375-B4BD-C8AC1FED1C91}" srcOrd="1" destOrd="0" presId="urn:microsoft.com/office/officeart/2005/8/layout/hierarchy2"/>
    <dgm:cxn modelId="{BA7142CE-CD67-41D4-8C92-CB43618370A2}" srcId="{C498DFDA-1C65-441A-8C74-DA8EBD6235F4}" destId="{64E65674-AC32-4D5E-9C41-4C6FB7CA0532}" srcOrd="0" destOrd="0" parTransId="{6DF2EFE0-6610-44A3-A897-28DAA57D4A37}" sibTransId="{8D64CC98-0A9A-4198-B026-4106F56D6BA5}"/>
    <dgm:cxn modelId="{CB4157DD-26A5-4910-910B-EF5F9226B696}" type="presOf" srcId="{F97E4C4F-E203-479D-9FE5-8E35F354D2D5}" destId="{7F1DD967-22A4-4878-91B9-CE4693930676}" srcOrd="0" destOrd="0" presId="urn:microsoft.com/office/officeart/2005/8/layout/hierarchy2"/>
    <dgm:cxn modelId="{CD5D0DE6-D8DE-4B0C-859A-A0EAC70DB7B1}" type="presOf" srcId="{32375A80-83D0-4A35-8605-382EEBC94F14}" destId="{BEBA75DA-96BA-4399-A53D-F702949861CD}" srcOrd="0" destOrd="0" presId="urn:microsoft.com/office/officeart/2005/8/layout/hierarchy2"/>
    <dgm:cxn modelId="{559254EA-CAF9-477F-A933-54CB8F7D448F}" srcId="{64E65674-AC32-4D5E-9C41-4C6FB7CA0532}" destId="{F97E4C4F-E203-479D-9FE5-8E35F354D2D5}" srcOrd="1" destOrd="0" parTransId="{C19A4FF1-687D-4F67-8836-ADD4E46AEEA1}" sibTransId="{B075229B-C469-4524-BEBB-48A6B4369564}"/>
    <dgm:cxn modelId="{0E269BF0-8DED-4E89-A6AE-25C16356EA67}" type="presOf" srcId="{4158A323-55FA-45E0-93AC-54AC2E5645CF}" destId="{D67483C7-05D5-47AD-9791-03345AAA9D8B}" srcOrd="0" destOrd="0" presId="urn:microsoft.com/office/officeart/2005/8/layout/hierarchy2"/>
    <dgm:cxn modelId="{32B3A4F6-1AE6-4389-B926-B63DA0311DA1}" type="presOf" srcId="{64E65674-AC32-4D5E-9C41-4C6FB7CA0532}" destId="{50DD11E2-F693-47B0-A059-9DE290E26DA2}" srcOrd="0" destOrd="0" presId="urn:microsoft.com/office/officeart/2005/8/layout/hierarchy2"/>
    <dgm:cxn modelId="{85B8B1FB-F1D9-4E35-9387-CEDF6F40D916}" type="presOf" srcId="{F3C43DA4-BC4D-4C87-85B3-A0E24C4C762B}" destId="{B937CE26-C5F9-4DA3-8384-50E0541D1CA5}" srcOrd="1" destOrd="0" presId="urn:microsoft.com/office/officeart/2005/8/layout/hierarchy2"/>
    <dgm:cxn modelId="{CC0FC494-196B-49BB-9673-B5EB63C1D15D}" type="presParOf" srcId="{F7C19EBD-A9B9-4324-A048-4CF3BF224542}" destId="{6471A2AB-E7DD-4812-8BF5-1DFFD0A5C65F}" srcOrd="0" destOrd="0" presId="urn:microsoft.com/office/officeart/2005/8/layout/hierarchy2"/>
    <dgm:cxn modelId="{41CB19F6-1C4D-4A3E-A935-FC6DCA37874F}" type="presParOf" srcId="{6471A2AB-E7DD-4812-8BF5-1DFFD0A5C65F}" destId="{3DAD0C71-80FD-4B74-B06A-A1D91E33D06B}" srcOrd="0" destOrd="0" presId="urn:microsoft.com/office/officeart/2005/8/layout/hierarchy2"/>
    <dgm:cxn modelId="{CFE93ECA-2125-429E-9FC4-EF3D92C490B4}" type="presParOf" srcId="{6471A2AB-E7DD-4812-8BF5-1DFFD0A5C65F}" destId="{B692633D-742F-4C13-829C-A851284155DE}" srcOrd="1" destOrd="0" presId="urn:microsoft.com/office/officeart/2005/8/layout/hierarchy2"/>
    <dgm:cxn modelId="{3CF43A65-B864-4248-B145-B86758377EC3}" type="presParOf" srcId="{B692633D-742F-4C13-829C-A851284155DE}" destId="{C355FD8D-D4E8-4F63-961E-C8D28E8867D9}" srcOrd="0" destOrd="0" presId="urn:microsoft.com/office/officeart/2005/8/layout/hierarchy2"/>
    <dgm:cxn modelId="{51A56D88-B9C3-47FB-AA59-73D32B51B4CD}" type="presParOf" srcId="{C355FD8D-D4E8-4F63-961E-C8D28E8867D9}" destId="{FF50F11D-16E5-4375-B4BD-C8AC1FED1C91}" srcOrd="0" destOrd="0" presId="urn:microsoft.com/office/officeart/2005/8/layout/hierarchy2"/>
    <dgm:cxn modelId="{BCA73394-C257-40B8-9F9E-50EB1FABBF65}" type="presParOf" srcId="{B692633D-742F-4C13-829C-A851284155DE}" destId="{C24B35A7-3C9B-490D-93DB-1E97AA13469F}" srcOrd="1" destOrd="0" presId="urn:microsoft.com/office/officeart/2005/8/layout/hierarchy2"/>
    <dgm:cxn modelId="{D20A06FC-7899-44A7-9A28-E12ECF91E492}" type="presParOf" srcId="{C24B35A7-3C9B-490D-93DB-1E97AA13469F}" destId="{50DD11E2-F693-47B0-A059-9DE290E26DA2}" srcOrd="0" destOrd="0" presId="urn:microsoft.com/office/officeart/2005/8/layout/hierarchy2"/>
    <dgm:cxn modelId="{A5CDA37A-19D1-4007-9126-2420E91CB03D}" type="presParOf" srcId="{C24B35A7-3C9B-490D-93DB-1E97AA13469F}" destId="{7DD19F1E-F056-417F-A61A-A98871CD9BCB}" srcOrd="1" destOrd="0" presId="urn:microsoft.com/office/officeart/2005/8/layout/hierarchy2"/>
    <dgm:cxn modelId="{A944A7F4-278D-4A0D-ADFA-85552EA16537}" type="presParOf" srcId="{7DD19F1E-F056-417F-A61A-A98871CD9BCB}" destId="{8DD24419-C173-4A4D-A2DE-079C2DC9AE6D}" srcOrd="0" destOrd="0" presId="urn:microsoft.com/office/officeart/2005/8/layout/hierarchy2"/>
    <dgm:cxn modelId="{599AE45C-EDB6-4524-8606-B4A69F0CF70E}" type="presParOf" srcId="{8DD24419-C173-4A4D-A2DE-079C2DC9AE6D}" destId="{B937CE26-C5F9-4DA3-8384-50E0541D1CA5}" srcOrd="0" destOrd="0" presId="urn:microsoft.com/office/officeart/2005/8/layout/hierarchy2"/>
    <dgm:cxn modelId="{17AFDDEC-9464-49DD-AF9A-8E91C7285C8C}" type="presParOf" srcId="{7DD19F1E-F056-417F-A61A-A98871CD9BCB}" destId="{3338CE0A-3BDB-41D4-9331-54B38CE90C1B}" srcOrd="1" destOrd="0" presId="urn:microsoft.com/office/officeart/2005/8/layout/hierarchy2"/>
    <dgm:cxn modelId="{F05EE05A-2CB6-4F73-919E-92EF34425D25}" type="presParOf" srcId="{3338CE0A-3BDB-41D4-9331-54B38CE90C1B}" destId="{BEBA75DA-96BA-4399-A53D-F702949861CD}" srcOrd="0" destOrd="0" presId="urn:microsoft.com/office/officeart/2005/8/layout/hierarchy2"/>
    <dgm:cxn modelId="{7808843E-ADD9-4848-9671-D787A32EB880}" type="presParOf" srcId="{3338CE0A-3BDB-41D4-9331-54B38CE90C1B}" destId="{388A676F-9A6C-442F-BDF8-F039018FBFDA}" srcOrd="1" destOrd="0" presId="urn:microsoft.com/office/officeart/2005/8/layout/hierarchy2"/>
    <dgm:cxn modelId="{456C263E-ABCF-433B-A0FC-8836A2F3CB9C}" type="presParOf" srcId="{7DD19F1E-F056-417F-A61A-A98871CD9BCB}" destId="{3F36EE64-3310-4ED9-BB32-806130BDF8F4}" srcOrd="2" destOrd="0" presId="urn:microsoft.com/office/officeart/2005/8/layout/hierarchy2"/>
    <dgm:cxn modelId="{21C8650F-B82F-403F-85B7-A1A902215C27}" type="presParOf" srcId="{3F36EE64-3310-4ED9-BB32-806130BDF8F4}" destId="{90487ADB-8917-4DBC-BE1C-62C5DB9B4E96}" srcOrd="0" destOrd="0" presId="urn:microsoft.com/office/officeart/2005/8/layout/hierarchy2"/>
    <dgm:cxn modelId="{A0C363F0-8650-4811-A1C5-141AD1A30E81}" type="presParOf" srcId="{7DD19F1E-F056-417F-A61A-A98871CD9BCB}" destId="{D8232701-1C4E-4020-93A1-55462E3A4872}" srcOrd="3" destOrd="0" presId="urn:microsoft.com/office/officeart/2005/8/layout/hierarchy2"/>
    <dgm:cxn modelId="{D11DE551-D377-4EB1-BFA5-7FE2FEEFB97A}" type="presParOf" srcId="{D8232701-1C4E-4020-93A1-55462E3A4872}" destId="{7F1DD967-22A4-4878-91B9-CE4693930676}" srcOrd="0" destOrd="0" presId="urn:microsoft.com/office/officeart/2005/8/layout/hierarchy2"/>
    <dgm:cxn modelId="{D336375D-D768-4301-9273-655A129E8769}" type="presParOf" srcId="{D8232701-1C4E-4020-93A1-55462E3A4872}" destId="{64426FC1-C06D-4F88-A124-96473A7D753D}" srcOrd="1" destOrd="0" presId="urn:microsoft.com/office/officeart/2005/8/layout/hierarchy2"/>
    <dgm:cxn modelId="{775BC552-64E9-48F0-8886-3A8D0FB2F0B1}" type="presParOf" srcId="{7DD19F1E-F056-417F-A61A-A98871CD9BCB}" destId="{4CA37D9F-B1EE-4C53-A3E4-AC6E148B3326}" srcOrd="4" destOrd="0" presId="urn:microsoft.com/office/officeart/2005/8/layout/hierarchy2"/>
    <dgm:cxn modelId="{D654B625-35F4-4ACE-A68B-40168D0FECF2}" type="presParOf" srcId="{4CA37D9F-B1EE-4C53-A3E4-AC6E148B3326}" destId="{1F23EE62-56F9-4547-9A14-8158939C2E9D}" srcOrd="0" destOrd="0" presId="urn:microsoft.com/office/officeart/2005/8/layout/hierarchy2"/>
    <dgm:cxn modelId="{DF70793A-82D8-4A3B-85DF-B08FC844204F}" type="presParOf" srcId="{7DD19F1E-F056-417F-A61A-A98871CD9BCB}" destId="{04141642-A435-4A2E-BB1C-D1FD2A32209C}" srcOrd="5" destOrd="0" presId="urn:microsoft.com/office/officeart/2005/8/layout/hierarchy2"/>
    <dgm:cxn modelId="{4875CBF9-C9D9-4E43-97C3-3D7EE88ACC82}" type="presParOf" srcId="{04141642-A435-4A2E-BB1C-D1FD2A32209C}" destId="{D67483C7-05D5-47AD-9791-03345AAA9D8B}" srcOrd="0" destOrd="0" presId="urn:microsoft.com/office/officeart/2005/8/layout/hierarchy2"/>
    <dgm:cxn modelId="{8B617FF0-2128-4E99-AD43-4A23698954C3}" type="presParOf" srcId="{04141642-A435-4A2E-BB1C-D1FD2A32209C}" destId="{88373756-FB17-4021-9F72-E8966A6ED85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3D8351-7878-4536-AFF9-12AFACAA2CCD}"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fr-FR"/>
        </a:p>
      </dgm:t>
    </dgm:pt>
    <dgm:pt modelId="{94C3F8F5-A180-4177-B282-B247D6AEEBA2}">
      <dgm:prSet phldrT="[Texte]"/>
      <dgm:spPr/>
      <dgm:t>
        <a:bodyPr/>
        <a:lstStyle/>
        <a:p>
          <a:r>
            <a:rPr lang="fr-FR" dirty="0"/>
            <a:t>Nous avons listé les dispositifs de financement identifiés pour la rénovation énergétique des bâtiments tertiaires publics</a:t>
          </a:r>
        </a:p>
      </dgm:t>
    </dgm:pt>
    <dgm:pt modelId="{B4271A7B-9EF2-4827-BC7F-B213AF49A125}" type="parTrans" cxnId="{10DFCDCB-09BA-46FF-B13E-396B74C81CBA}">
      <dgm:prSet/>
      <dgm:spPr/>
      <dgm:t>
        <a:bodyPr/>
        <a:lstStyle/>
        <a:p>
          <a:endParaRPr lang="fr-FR"/>
        </a:p>
      </dgm:t>
    </dgm:pt>
    <dgm:pt modelId="{EA509DC9-312C-4E76-AB04-9920D894D4F6}" type="sibTrans" cxnId="{10DFCDCB-09BA-46FF-B13E-396B74C81CBA}">
      <dgm:prSet/>
      <dgm:spPr/>
      <dgm:t>
        <a:bodyPr/>
        <a:lstStyle/>
        <a:p>
          <a:endParaRPr lang="fr-FR"/>
        </a:p>
      </dgm:t>
    </dgm:pt>
    <dgm:pt modelId="{3F3DE8DE-EA35-47CA-8E11-BC08804FC6BC}">
      <dgm:prSet phldrT="[Texte]"/>
      <dgm:spPr/>
      <dgm:t>
        <a:bodyPr/>
        <a:lstStyle/>
        <a:p>
          <a:r>
            <a:rPr lang="fr-FR" dirty="0"/>
            <a:t>Etape 1</a:t>
          </a:r>
        </a:p>
      </dgm:t>
    </dgm:pt>
    <dgm:pt modelId="{07B94292-3F83-4C72-9D24-3C8E9E8E917F}" type="parTrans" cxnId="{4A7D8F8B-BA07-4EC4-A27A-9A5897D48602}">
      <dgm:prSet/>
      <dgm:spPr/>
      <dgm:t>
        <a:bodyPr/>
        <a:lstStyle/>
        <a:p>
          <a:endParaRPr lang="fr-FR"/>
        </a:p>
      </dgm:t>
    </dgm:pt>
    <dgm:pt modelId="{5E933852-E239-4FB4-9880-0B401D60CD55}" type="sibTrans" cxnId="{4A7D8F8B-BA07-4EC4-A27A-9A5897D48602}">
      <dgm:prSet/>
      <dgm:spPr/>
      <dgm:t>
        <a:bodyPr/>
        <a:lstStyle/>
        <a:p>
          <a:endParaRPr lang="fr-FR"/>
        </a:p>
      </dgm:t>
    </dgm:pt>
    <dgm:pt modelId="{017BADD3-660D-4BCA-A97F-CD8C71FB822E}">
      <dgm:prSet phldrT="[Texte]"/>
      <dgm:spPr/>
      <dgm:t>
        <a:bodyPr/>
        <a:lstStyle/>
        <a:p>
          <a:r>
            <a:rPr lang="fr-FR" dirty="0"/>
            <a:t>Les connaissez-vous ? Les utilisez-vous ? Qu’en pensez-vous ?</a:t>
          </a:r>
        </a:p>
      </dgm:t>
    </dgm:pt>
    <dgm:pt modelId="{452E40C6-6389-414E-B45A-55568FB196EC}" type="parTrans" cxnId="{91C47CC7-B03A-4444-BB5A-6CB778AFBBEF}">
      <dgm:prSet/>
      <dgm:spPr/>
      <dgm:t>
        <a:bodyPr/>
        <a:lstStyle/>
        <a:p>
          <a:endParaRPr lang="fr-FR"/>
        </a:p>
      </dgm:t>
    </dgm:pt>
    <dgm:pt modelId="{6760DFCE-2111-4A1D-9119-5215F5DA2D09}" type="sibTrans" cxnId="{91C47CC7-B03A-4444-BB5A-6CB778AFBBEF}">
      <dgm:prSet/>
      <dgm:spPr/>
      <dgm:t>
        <a:bodyPr/>
        <a:lstStyle/>
        <a:p>
          <a:endParaRPr lang="fr-FR"/>
        </a:p>
      </dgm:t>
    </dgm:pt>
    <dgm:pt modelId="{2C67B501-10EA-410D-849B-CE11D6FBB23C}">
      <dgm:prSet phldrT="[Texte]"/>
      <dgm:spPr/>
      <dgm:t>
        <a:bodyPr/>
        <a:lstStyle/>
        <a:p>
          <a:r>
            <a:rPr lang="fr-FR" dirty="0"/>
            <a:t>Etape 2</a:t>
          </a:r>
        </a:p>
      </dgm:t>
    </dgm:pt>
    <dgm:pt modelId="{885AE17F-F4C5-4A77-B9B7-66114A06ADDC}" type="parTrans" cxnId="{89935D65-C234-4371-A01F-783D67BEE7D9}">
      <dgm:prSet/>
      <dgm:spPr/>
      <dgm:t>
        <a:bodyPr/>
        <a:lstStyle/>
        <a:p>
          <a:endParaRPr lang="fr-FR"/>
        </a:p>
      </dgm:t>
    </dgm:pt>
    <dgm:pt modelId="{058DDF82-F8EA-40E7-8D01-F3CDAF37E1D6}" type="sibTrans" cxnId="{89935D65-C234-4371-A01F-783D67BEE7D9}">
      <dgm:prSet/>
      <dgm:spPr/>
      <dgm:t>
        <a:bodyPr/>
        <a:lstStyle/>
        <a:p>
          <a:endParaRPr lang="fr-FR"/>
        </a:p>
      </dgm:t>
    </dgm:pt>
    <dgm:pt modelId="{3668DC0A-340D-403E-AB99-2D72605B476B}">
      <dgm:prSet phldrT="[Texte]"/>
      <dgm:spPr/>
      <dgm:t>
        <a:bodyPr/>
        <a:lstStyle/>
        <a:p>
          <a:r>
            <a:rPr lang="fr-FR" dirty="0"/>
            <a:t>En voyez-vous d’autres que nous aurions oublié ? Quel()s autre(s) produit(s) pourrions-nous utiliser ? Quels produits seraient idéaux pour vous ? </a:t>
          </a:r>
        </a:p>
      </dgm:t>
    </dgm:pt>
    <dgm:pt modelId="{E46C935F-120F-4A9B-8C78-D46BE6650E3E}" type="parTrans" cxnId="{9DC01EA5-7EDB-4D89-A61E-B10D80F1DC21}">
      <dgm:prSet/>
      <dgm:spPr/>
      <dgm:t>
        <a:bodyPr/>
        <a:lstStyle/>
        <a:p>
          <a:endParaRPr lang="fr-FR"/>
        </a:p>
      </dgm:t>
    </dgm:pt>
    <dgm:pt modelId="{1B66D82D-8B34-4B65-BCD8-1E8938A2D3A2}" type="sibTrans" cxnId="{9DC01EA5-7EDB-4D89-A61E-B10D80F1DC21}">
      <dgm:prSet/>
      <dgm:spPr/>
      <dgm:t>
        <a:bodyPr/>
        <a:lstStyle/>
        <a:p>
          <a:endParaRPr lang="fr-FR"/>
        </a:p>
      </dgm:t>
    </dgm:pt>
    <dgm:pt modelId="{C38FD4FA-AB8C-410F-B114-7469ED2CC421}">
      <dgm:prSet phldrT="[Texte]" custT="1"/>
      <dgm:spPr/>
      <dgm:t>
        <a:bodyPr/>
        <a:lstStyle/>
        <a:p>
          <a:r>
            <a:rPr lang="fr-FR" sz="2000" dirty="0"/>
            <a:t>Etape 3</a:t>
          </a:r>
        </a:p>
      </dgm:t>
    </dgm:pt>
    <dgm:pt modelId="{17AA5B4A-602A-4E6B-BECD-54D74A96D61A}" type="parTrans" cxnId="{E5E7A5D4-3242-44E0-A372-57589B74226E}">
      <dgm:prSet/>
      <dgm:spPr/>
      <dgm:t>
        <a:bodyPr/>
        <a:lstStyle/>
        <a:p>
          <a:endParaRPr lang="fr-FR"/>
        </a:p>
      </dgm:t>
    </dgm:pt>
    <dgm:pt modelId="{129A1619-3C0A-4F51-9B8F-A929346E56F0}" type="sibTrans" cxnId="{E5E7A5D4-3242-44E0-A372-57589B74226E}">
      <dgm:prSet/>
      <dgm:spPr/>
      <dgm:t>
        <a:bodyPr/>
        <a:lstStyle/>
        <a:p>
          <a:endParaRPr lang="fr-FR"/>
        </a:p>
      </dgm:t>
    </dgm:pt>
    <dgm:pt modelId="{3E02F645-F736-4E64-8570-C3416310D1FC}" type="pres">
      <dgm:prSet presAssocID="{C83D8351-7878-4536-AFF9-12AFACAA2CCD}" presName="rootnode" presStyleCnt="0">
        <dgm:presLayoutVars>
          <dgm:chMax/>
          <dgm:chPref/>
          <dgm:dir/>
          <dgm:animLvl val="lvl"/>
        </dgm:presLayoutVars>
      </dgm:prSet>
      <dgm:spPr/>
    </dgm:pt>
    <dgm:pt modelId="{29DF0418-F8CB-49B7-9369-7E540FCE0287}" type="pres">
      <dgm:prSet presAssocID="{94C3F8F5-A180-4177-B282-B247D6AEEBA2}" presName="composite" presStyleCnt="0"/>
      <dgm:spPr/>
    </dgm:pt>
    <dgm:pt modelId="{73E68CC1-C96A-4509-AA3E-49BBDCF47BC2}" type="pres">
      <dgm:prSet presAssocID="{94C3F8F5-A180-4177-B282-B247D6AEEBA2}" presName="bentUpArrow1" presStyleLbl="alignImgPlace1" presStyleIdx="0" presStyleCnt="2"/>
      <dgm:spPr/>
    </dgm:pt>
    <dgm:pt modelId="{626B580F-08BE-4834-8046-A599923E816C}" type="pres">
      <dgm:prSet presAssocID="{94C3F8F5-A180-4177-B282-B247D6AEEBA2}" presName="ParentText" presStyleLbl="node1" presStyleIdx="0" presStyleCnt="3">
        <dgm:presLayoutVars>
          <dgm:chMax val="1"/>
          <dgm:chPref val="1"/>
          <dgm:bulletEnabled val="1"/>
        </dgm:presLayoutVars>
      </dgm:prSet>
      <dgm:spPr/>
    </dgm:pt>
    <dgm:pt modelId="{4C11DEEA-AF74-48E3-B455-598A8057483D}" type="pres">
      <dgm:prSet presAssocID="{94C3F8F5-A180-4177-B282-B247D6AEEBA2}" presName="ChildText" presStyleLbl="revTx" presStyleIdx="0" presStyleCnt="3">
        <dgm:presLayoutVars>
          <dgm:chMax val="0"/>
          <dgm:chPref val="0"/>
          <dgm:bulletEnabled val="1"/>
        </dgm:presLayoutVars>
      </dgm:prSet>
      <dgm:spPr/>
    </dgm:pt>
    <dgm:pt modelId="{5EC624FE-0E49-46C0-B59E-F2FB4E3BFDF4}" type="pres">
      <dgm:prSet presAssocID="{EA509DC9-312C-4E76-AB04-9920D894D4F6}" presName="sibTrans" presStyleCnt="0"/>
      <dgm:spPr/>
    </dgm:pt>
    <dgm:pt modelId="{83545AB2-7EA8-4AC5-8C0F-3986BDB65477}" type="pres">
      <dgm:prSet presAssocID="{017BADD3-660D-4BCA-A97F-CD8C71FB822E}" presName="composite" presStyleCnt="0"/>
      <dgm:spPr/>
    </dgm:pt>
    <dgm:pt modelId="{2FDD6A8F-CA7B-4FB5-B0ED-2A7631EC2FB0}" type="pres">
      <dgm:prSet presAssocID="{017BADD3-660D-4BCA-A97F-CD8C71FB822E}" presName="bentUpArrow1" presStyleLbl="alignImgPlace1" presStyleIdx="1" presStyleCnt="2"/>
      <dgm:spPr/>
    </dgm:pt>
    <dgm:pt modelId="{1F8B3034-47B1-4F1E-9993-CB73E5357167}" type="pres">
      <dgm:prSet presAssocID="{017BADD3-660D-4BCA-A97F-CD8C71FB822E}" presName="ParentText" presStyleLbl="node1" presStyleIdx="1" presStyleCnt="3">
        <dgm:presLayoutVars>
          <dgm:chMax val="1"/>
          <dgm:chPref val="1"/>
          <dgm:bulletEnabled val="1"/>
        </dgm:presLayoutVars>
      </dgm:prSet>
      <dgm:spPr/>
    </dgm:pt>
    <dgm:pt modelId="{72088EB6-D343-48BB-9717-7511C34F4BBC}" type="pres">
      <dgm:prSet presAssocID="{017BADD3-660D-4BCA-A97F-CD8C71FB822E}" presName="ChildText" presStyleLbl="revTx" presStyleIdx="1" presStyleCnt="3">
        <dgm:presLayoutVars>
          <dgm:chMax val="0"/>
          <dgm:chPref val="0"/>
          <dgm:bulletEnabled val="1"/>
        </dgm:presLayoutVars>
      </dgm:prSet>
      <dgm:spPr/>
    </dgm:pt>
    <dgm:pt modelId="{AA63FF4F-E376-47DF-9A39-E57F928B4257}" type="pres">
      <dgm:prSet presAssocID="{6760DFCE-2111-4A1D-9119-5215F5DA2D09}" presName="sibTrans" presStyleCnt="0"/>
      <dgm:spPr/>
    </dgm:pt>
    <dgm:pt modelId="{141017E7-8EC3-4ABA-9A0D-8249F7C03FC1}" type="pres">
      <dgm:prSet presAssocID="{3668DC0A-340D-403E-AB99-2D72605B476B}" presName="composite" presStyleCnt="0"/>
      <dgm:spPr/>
    </dgm:pt>
    <dgm:pt modelId="{29E3DE53-7F34-4341-9A92-F79DC72AACA6}" type="pres">
      <dgm:prSet presAssocID="{3668DC0A-340D-403E-AB99-2D72605B476B}" presName="ParentText" presStyleLbl="node1" presStyleIdx="2" presStyleCnt="3">
        <dgm:presLayoutVars>
          <dgm:chMax val="1"/>
          <dgm:chPref val="1"/>
          <dgm:bulletEnabled val="1"/>
        </dgm:presLayoutVars>
      </dgm:prSet>
      <dgm:spPr/>
    </dgm:pt>
    <dgm:pt modelId="{0DF4C3B6-E54F-4E4D-A409-CAA3BC392EEC}" type="pres">
      <dgm:prSet presAssocID="{3668DC0A-340D-403E-AB99-2D72605B476B}" presName="FinalChildText" presStyleLbl="revTx" presStyleIdx="2" presStyleCnt="3" custScaleX="135740" custLinFactNeighborX="12638" custLinFactNeighborY="-11302">
        <dgm:presLayoutVars>
          <dgm:chMax val="0"/>
          <dgm:chPref val="0"/>
          <dgm:bulletEnabled val="1"/>
        </dgm:presLayoutVars>
      </dgm:prSet>
      <dgm:spPr/>
    </dgm:pt>
  </dgm:ptLst>
  <dgm:cxnLst>
    <dgm:cxn modelId="{07DBB139-8352-4470-ABF0-798909998F0B}" type="presOf" srcId="{3F3DE8DE-EA35-47CA-8E11-BC08804FC6BC}" destId="{4C11DEEA-AF74-48E3-B455-598A8057483D}" srcOrd="0" destOrd="0" presId="urn:microsoft.com/office/officeart/2005/8/layout/StepDownProcess"/>
    <dgm:cxn modelId="{2FFF1742-D602-4406-B0E9-0D628E35205D}" type="presOf" srcId="{2C67B501-10EA-410D-849B-CE11D6FBB23C}" destId="{72088EB6-D343-48BB-9717-7511C34F4BBC}" srcOrd="0" destOrd="0" presId="urn:microsoft.com/office/officeart/2005/8/layout/StepDownProcess"/>
    <dgm:cxn modelId="{89935D65-C234-4371-A01F-783D67BEE7D9}" srcId="{017BADD3-660D-4BCA-A97F-CD8C71FB822E}" destId="{2C67B501-10EA-410D-849B-CE11D6FBB23C}" srcOrd="0" destOrd="0" parTransId="{885AE17F-F4C5-4A77-B9B7-66114A06ADDC}" sibTransId="{058DDF82-F8EA-40E7-8D01-F3CDAF37E1D6}"/>
    <dgm:cxn modelId="{E8CE4A48-9385-4022-BDA1-14A7D8A4B41A}" type="presOf" srcId="{017BADD3-660D-4BCA-A97F-CD8C71FB822E}" destId="{1F8B3034-47B1-4F1E-9993-CB73E5357167}" srcOrd="0" destOrd="0" presId="urn:microsoft.com/office/officeart/2005/8/layout/StepDownProcess"/>
    <dgm:cxn modelId="{A5FB8A6B-2F98-4E10-8004-E1386BB57CFF}" type="presOf" srcId="{3668DC0A-340D-403E-AB99-2D72605B476B}" destId="{29E3DE53-7F34-4341-9A92-F79DC72AACA6}" srcOrd="0" destOrd="0" presId="urn:microsoft.com/office/officeart/2005/8/layout/StepDownProcess"/>
    <dgm:cxn modelId="{D73A0453-2972-4F40-A83B-E25A41364119}" type="presOf" srcId="{94C3F8F5-A180-4177-B282-B247D6AEEBA2}" destId="{626B580F-08BE-4834-8046-A599923E816C}" srcOrd="0" destOrd="0" presId="urn:microsoft.com/office/officeart/2005/8/layout/StepDownProcess"/>
    <dgm:cxn modelId="{4A7D8F8B-BA07-4EC4-A27A-9A5897D48602}" srcId="{94C3F8F5-A180-4177-B282-B247D6AEEBA2}" destId="{3F3DE8DE-EA35-47CA-8E11-BC08804FC6BC}" srcOrd="0" destOrd="0" parTransId="{07B94292-3F83-4C72-9D24-3C8E9E8E917F}" sibTransId="{5E933852-E239-4FB4-9880-0B401D60CD55}"/>
    <dgm:cxn modelId="{9DC01EA5-7EDB-4D89-A61E-B10D80F1DC21}" srcId="{C83D8351-7878-4536-AFF9-12AFACAA2CCD}" destId="{3668DC0A-340D-403E-AB99-2D72605B476B}" srcOrd="2" destOrd="0" parTransId="{E46C935F-120F-4A9B-8C78-D46BE6650E3E}" sibTransId="{1B66D82D-8B34-4B65-BCD8-1E8938A2D3A2}"/>
    <dgm:cxn modelId="{2F0FB0C5-8155-4CC8-B16A-7623B2DA23E7}" type="presOf" srcId="{C83D8351-7878-4536-AFF9-12AFACAA2CCD}" destId="{3E02F645-F736-4E64-8570-C3416310D1FC}" srcOrd="0" destOrd="0" presId="urn:microsoft.com/office/officeart/2005/8/layout/StepDownProcess"/>
    <dgm:cxn modelId="{91C47CC7-B03A-4444-BB5A-6CB778AFBBEF}" srcId="{C83D8351-7878-4536-AFF9-12AFACAA2CCD}" destId="{017BADD3-660D-4BCA-A97F-CD8C71FB822E}" srcOrd="1" destOrd="0" parTransId="{452E40C6-6389-414E-B45A-55568FB196EC}" sibTransId="{6760DFCE-2111-4A1D-9119-5215F5DA2D09}"/>
    <dgm:cxn modelId="{10DFCDCB-09BA-46FF-B13E-396B74C81CBA}" srcId="{C83D8351-7878-4536-AFF9-12AFACAA2CCD}" destId="{94C3F8F5-A180-4177-B282-B247D6AEEBA2}" srcOrd="0" destOrd="0" parTransId="{B4271A7B-9EF2-4827-BC7F-B213AF49A125}" sibTransId="{EA509DC9-312C-4E76-AB04-9920D894D4F6}"/>
    <dgm:cxn modelId="{E5E7A5D4-3242-44E0-A372-57589B74226E}" srcId="{3668DC0A-340D-403E-AB99-2D72605B476B}" destId="{C38FD4FA-AB8C-410F-B114-7469ED2CC421}" srcOrd="0" destOrd="0" parTransId="{17AA5B4A-602A-4E6B-BECD-54D74A96D61A}" sibTransId="{129A1619-3C0A-4F51-9B8F-A929346E56F0}"/>
    <dgm:cxn modelId="{7C809DDA-0858-4FC1-B449-1C8A6654E468}" type="presOf" srcId="{C38FD4FA-AB8C-410F-B114-7469ED2CC421}" destId="{0DF4C3B6-E54F-4E4D-A409-CAA3BC392EEC}" srcOrd="0" destOrd="0" presId="urn:microsoft.com/office/officeart/2005/8/layout/StepDownProcess"/>
    <dgm:cxn modelId="{849DD33C-5021-4A3D-AF00-CC662220F4F1}" type="presParOf" srcId="{3E02F645-F736-4E64-8570-C3416310D1FC}" destId="{29DF0418-F8CB-49B7-9369-7E540FCE0287}" srcOrd="0" destOrd="0" presId="urn:microsoft.com/office/officeart/2005/8/layout/StepDownProcess"/>
    <dgm:cxn modelId="{EFCDA389-F185-4E88-9DAF-6B6263FF313D}" type="presParOf" srcId="{29DF0418-F8CB-49B7-9369-7E540FCE0287}" destId="{73E68CC1-C96A-4509-AA3E-49BBDCF47BC2}" srcOrd="0" destOrd="0" presId="urn:microsoft.com/office/officeart/2005/8/layout/StepDownProcess"/>
    <dgm:cxn modelId="{DBCD77C6-4AFD-4701-9B06-53B656A5C6AB}" type="presParOf" srcId="{29DF0418-F8CB-49B7-9369-7E540FCE0287}" destId="{626B580F-08BE-4834-8046-A599923E816C}" srcOrd="1" destOrd="0" presId="urn:microsoft.com/office/officeart/2005/8/layout/StepDownProcess"/>
    <dgm:cxn modelId="{9B8A31CD-75FB-490D-82E8-384B63373389}" type="presParOf" srcId="{29DF0418-F8CB-49B7-9369-7E540FCE0287}" destId="{4C11DEEA-AF74-48E3-B455-598A8057483D}" srcOrd="2" destOrd="0" presId="urn:microsoft.com/office/officeart/2005/8/layout/StepDownProcess"/>
    <dgm:cxn modelId="{F741097A-A333-4FF2-8877-06D092E8758A}" type="presParOf" srcId="{3E02F645-F736-4E64-8570-C3416310D1FC}" destId="{5EC624FE-0E49-46C0-B59E-F2FB4E3BFDF4}" srcOrd="1" destOrd="0" presId="urn:microsoft.com/office/officeart/2005/8/layout/StepDownProcess"/>
    <dgm:cxn modelId="{8487B158-93A2-4774-8CA7-458A59E4E231}" type="presParOf" srcId="{3E02F645-F736-4E64-8570-C3416310D1FC}" destId="{83545AB2-7EA8-4AC5-8C0F-3986BDB65477}" srcOrd="2" destOrd="0" presId="urn:microsoft.com/office/officeart/2005/8/layout/StepDownProcess"/>
    <dgm:cxn modelId="{604C19D8-8A5E-4C39-9100-0C0AFF14A481}" type="presParOf" srcId="{83545AB2-7EA8-4AC5-8C0F-3986BDB65477}" destId="{2FDD6A8F-CA7B-4FB5-B0ED-2A7631EC2FB0}" srcOrd="0" destOrd="0" presId="urn:microsoft.com/office/officeart/2005/8/layout/StepDownProcess"/>
    <dgm:cxn modelId="{AAA7C419-B770-46A4-8220-123F0CA782BF}" type="presParOf" srcId="{83545AB2-7EA8-4AC5-8C0F-3986BDB65477}" destId="{1F8B3034-47B1-4F1E-9993-CB73E5357167}" srcOrd="1" destOrd="0" presId="urn:microsoft.com/office/officeart/2005/8/layout/StepDownProcess"/>
    <dgm:cxn modelId="{E82A3B4F-072E-4752-B913-E3D7FC065AAC}" type="presParOf" srcId="{83545AB2-7EA8-4AC5-8C0F-3986BDB65477}" destId="{72088EB6-D343-48BB-9717-7511C34F4BBC}" srcOrd="2" destOrd="0" presId="urn:microsoft.com/office/officeart/2005/8/layout/StepDownProcess"/>
    <dgm:cxn modelId="{AA74C2ED-0E68-4D55-B8C7-BE6723742FEE}" type="presParOf" srcId="{3E02F645-F736-4E64-8570-C3416310D1FC}" destId="{AA63FF4F-E376-47DF-9A39-E57F928B4257}" srcOrd="3" destOrd="0" presId="urn:microsoft.com/office/officeart/2005/8/layout/StepDownProcess"/>
    <dgm:cxn modelId="{A129E7ED-F331-407A-9F6C-6D2F8446F780}" type="presParOf" srcId="{3E02F645-F736-4E64-8570-C3416310D1FC}" destId="{141017E7-8EC3-4ABA-9A0D-8249F7C03FC1}" srcOrd="4" destOrd="0" presId="urn:microsoft.com/office/officeart/2005/8/layout/StepDownProcess"/>
    <dgm:cxn modelId="{BA827B0B-C019-42D7-AAA2-C3C9DBB1A399}" type="presParOf" srcId="{141017E7-8EC3-4ABA-9A0D-8249F7C03FC1}" destId="{29E3DE53-7F34-4341-9A92-F79DC72AACA6}" srcOrd="0" destOrd="0" presId="urn:microsoft.com/office/officeart/2005/8/layout/StepDownProcess"/>
    <dgm:cxn modelId="{6FAA6DC0-1B32-4DC2-9203-A875B912AFE4}" type="presParOf" srcId="{141017E7-8EC3-4ABA-9A0D-8249F7C03FC1}" destId="{0DF4C3B6-E54F-4E4D-A409-CAA3BC392EEC}"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FCC093-717C-4817-AE5B-AE76F21C1966}"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r-FR"/>
        </a:p>
      </dgm:t>
    </dgm:pt>
    <dgm:pt modelId="{EB48A2C5-BADF-4EF0-B311-F02EFA3AE39A}">
      <dgm:prSet phldrT="[Texte]"/>
      <dgm:spPr/>
      <dgm:t>
        <a:bodyPr/>
        <a:lstStyle/>
        <a:p>
          <a:r>
            <a:rPr lang="fr-FR" dirty="0"/>
            <a:t>Tiers financement type Ile de France Energies/ SPEE Picardie/ARTEE mais pour le tertiaire public à voir SPL OSER avec </a:t>
          </a:r>
          <a:r>
            <a:rPr lang="fr-FR" u="sng" dirty="0">
              <a:hlinkClick xmlns:r="http://schemas.openxmlformats.org/officeDocument/2006/relationships" r:id="rId1"/>
            </a:rPr>
            <a:t>https://spl-oser.fr/projets/groupe-scolaire-du-cep-annecy/</a:t>
          </a:r>
          <a:r>
            <a:rPr lang="fr-FR" dirty="0"/>
            <a:t> </a:t>
          </a:r>
        </a:p>
      </dgm:t>
    </dgm:pt>
    <dgm:pt modelId="{85A81D82-ACE0-435A-8B1E-F1011E0C9C59}" type="parTrans" cxnId="{FE043DBB-3CAE-4825-803D-A815855B723E}">
      <dgm:prSet/>
      <dgm:spPr/>
      <dgm:t>
        <a:bodyPr/>
        <a:lstStyle/>
        <a:p>
          <a:endParaRPr lang="fr-FR"/>
        </a:p>
      </dgm:t>
    </dgm:pt>
    <dgm:pt modelId="{D3BCB7CC-6BC4-4348-81FA-6DC75F46C1F7}" type="sibTrans" cxnId="{FE043DBB-3CAE-4825-803D-A815855B723E}">
      <dgm:prSet/>
      <dgm:spPr/>
      <dgm:t>
        <a:bodyPr/>
        <a:lstStyle/>
        <a:p>
          <a:endParaRPr lang="fr-FR"/>
        </a:p>
      </dgm:t>
    </dgm:pt>
    <dgm:pt modelId="{1BE17063-7080-46B5-A190-A6C760E68A1C}">
      <dgm:prSet phldrT="[Texte]"/>
      <dgm:spPr/>
      <dgm:t>
        <a:bodyPr/>
        <a:lstStyle/>
        <a:p>
          <a:r>
            <a:rPr lang="fr-FR" dirty="0"/>
            <a:t>Marché des CEE travaux, valorisation seul ou groupée, passage par un agrégateur </a:t>
          </a:r>
        </a:p>
      </dgm:t>
    </dgm:pt>
    <dgm:pt modelId="{06C920D1-35FD-4E2D-A3AE-8CB7201C7DB3}" type="parTrans" cxnId="{C1094617-C75C-4E0A-9F25-FB7F819CD1B9}">
      <dgm:prSet/>
      <dgm:spPr/>
      <dgm:t>
        <a:bodyPr/>
        <a:lstStyle/>
        <a:p>
          <a:endParaRPr lang="fr-FR"/>
        </a:p>
      </dgm:t>
    </dgm:pt>
    <dgm:pt modelId="{0F7D153B-6F08-41C4-B1F9-F8355C5A6D70}" type="sibTrans" cxnId="{C1094617-C75C-4E0A-9F25-FB7F819CD1B9}">
      <dgm:prSet/>
      <dgm:spPr/>
      <dgm:t>
        <a:bodyPr/>
        <a:lstStyle/>
        <a:p>
          <a:endParaRPr lang="fr-FR"/>
        </a:p>
      </dgm:t>
    </dgm:pt>
    <dgm:pt modelId="{A0F2279F-C216-4550-8155-D51DCBC45BAA}">
      <dgm:prSet phldrT="[Texte]"/>
      <dgm:spPr/>
      <dgm:t>
        <a:bodyPr/>
        <a:lstStyle/>
        <a:p>
          <a:r>
            <a:rPr lang="fr-FR" dirty="0"/>
            <a:t>Programme CEE pour l’amont, type ACTEE</a:t>
          </a:r>
        </a:p>
      </dgm:t>
    </dgm:pt>
    <dgm:pt modelId="{78C411C0-C413-4FA3-B987-19CB8B0F5FB8}" type="parTrans" cxnId="{3F6B69F3-E86B-461B-A2A7-BCAA84117CFA}">
      <dgm:prSet/>
      <dgm:spPr/>
      <dgm:t>
        <a:bodyPr/>
        <a:lstStyle/>
        <a:p>
          <a:endParaRPr lang="fr-FR"/>
        </a:p>
      </dgm:t>
    </dgm:pt>
    <dgm:pt modelId="{F0D39E46-95CB-4008-838C-B04622E6B95F}" type="sibTrans" cxnId="{3F6B69F3-E86B-461B-A2A7-BCAA84117CFA}">
      <dgm:prSet/>
      <dgm:spPr/>
      <dgm:t>
        <a:bodyPr/>
        <a:lstStyle/>
        <a:p>
          <a:endParaRPr lang="fr-FR"/>
        </a:p>
      </dgm:t>
    </dgm:pt>
    <dgm:pt modelId="{09200943-9387-4C2D-9A91-E861546BDEF4}">
      <dgm:prSet/>
      <dgm:spPr/>
      <dgm:t>
        <a:bodyPr/>
        <a:lstStyle/>
        <a:p>
          <a:r>
            <a:rPr lang="fr-FR" dirty="0"/>
            <a:t>MPGP/CPE</a:t>
          </a:r>
        </a:p>
      </dgm:t>
    </dgm:pt>
    <dgm:pt modelId="{278367F6-AC8D-4812-8080-7330A74A927D}" type="parTrans" cxnId="{603DFB64-287E-4870-B635-85B517E4BDEA}">
      <dgm:prSet/>
      <dgm:spPr/>
      <dgm:t>
        <a:bodyPr/>
        <a:lstStyle/>
        <a:p>
          <a:endParaRPr lang="fr-FR"/>
        </a:p>
      </dgm:t>
    </dgm:pt>
    <dgm:pt modelId="{E92E5DBB-06C6-474A-82E8-258855E1BDCB}" type="sibTrans" cxnId="{603DFB64-287E-4870-B635-85B517E4BDEA}">
      <dgm:prSet/>
      <dgm:spPr/>
      <dgm:t>
        <a:bodyPr/>
        <a:lstStyle/>
        <a:p>
          <a:endParaRPr lang="fr-FR"/>
        </a:p>
      </dgm:t>
    </dgm:pt>
    <dgm:pt modelId="{2907242A-8B61-4AE2-9B9C-9FF53F786767}">
      <dgm:prSet/>
      <dgm:spPr/>
      <dgm:t>
        <a:bodyPr/>
        <a:lstStyle/>
        <a:p>
          <a:r>
            <a:rPr lang="fr-FR" dirty="0"/>
            <a:t>Intracting</a:t>
          </a:r>
        </a:p>
      </dgm:t>
    </dgm:pt>
    <dgm:pt modelId="{36DEB064-5754-4393-A646-56959C83DB1B}" type="parTrans" cxnId="{777E6B96-1ED4-48D2-B629-EC4675EAFE69}">
      <dgm:prSet/>
      <dgm:spPr/>
      <dgm:t>
        <a:bodyPr/>
        <a:lstStyle/>
        <a:p>
          <a:endParaRPr lang="fr-FR"/>
        </a:p>
      </dgm:t>
    </dgm:pt>
    <dgm:pt modelId="{92053867-21CC-4ED7-A0B8-131B7CFB5D8B}" type="sibTrans" cxnId="{777E6B96-1ED4-48D2-B629-EC4675EAFE69}">
      <dgm:prSet/>
      <dgm:spPr/>
      <dgm:t>
        <a:bodyPr/>
        <a:lstStyle/>
        <a:p>
          <a:endParaRPr lang="fr-FR"/>
        </a:p>
      </dgm:t>
    </dgm:pt>
    <dgm:pt modelId="{4FF7C7E2-25FD-4025-A100-905344D33584}">
      <dgm:prSet/>
      <dgm:spPr/>
    </dgm:pt>
    <dgm:pt modelId="{7814B620-84A3-42FD-9761-54BA321B06C0}" type="parTrans" cxnId="{743741E5-799C-44E9-8922-771ED236027A}">
      <dgm:prSet/>
      <dgm:spPr/>
      <dgm:t>
        <a:bodyPr/>
        <a:lstStyle/>
        <a:p>
          <a:endParaRPr lang="fr-FR"/>
        </a:p>
      </dgm:t>
    </dgm:pt>
    <dgm:pt modelId="{34C811E1-50B3-4D68-9C2C-98BE8B22841D}" type="sibTrans" cxnId="{743741E5-799C-44E9-8922-771ED236027A}">
      <dgm:prSet/>
      <dgm:spPr/>
      <dgm:t>
        <a:bodyPr/>
        <a:lstStyle/>
        <a:p>
          <a:endParaRPr lang="fr-FR"/>
        </a:p>
      </dgm:t>
    </dgm:pt>
    <dgm:pt modelId="{B656F9A6-368C-4568-B998-5DED0E89B71E}">
      <dgm:prSet/>
      <dgm:spPr/>
    </dgm:pt>
    <dgm:pt modelId="{77CF001F-ED78-4069-9F33-724BFFF2A7A6}" type="parTrans" cxnId="{DF28F1F8-0AA9-479F-A306-F8BF8BC76E2A}">
      <dgm:prSet/>
      <dgm:spPr/>
      <dgm:t>
        <a:bodyPr/>
        <a:lstStyle/>
        <a:p>
          <a:endParaRPr lang="fr-FR"/>
        </a:p>
      </dgm:t>
    </dgm:pt>
    <dgm:pt modelId="{FAF16A43-4465-42D2-99C2-A4E24F55893D}" type="sibTrans" cxnId="{DF28F1F8-0AA9-479F-A306-F8BF8BC76E2A}">
      <dgm:prSet/>
      <dgm:spPr/>
      <dgm:t>
        <a:bodyPr/>
        <a:lstStyle/>
        <a:p>
          <a:endParaRPr lang="fr-FR"/>
        </a:p>
      </dgm:t>
    </dgm:pt>
    <dgm:pt modelId="{F707FB2A-7461-4C81-A446-CCDCA18F3490}">
      <dgm:prSet/>
      <dgm:spPr/>
      <dgm:t>
        <a:bodyPr/>
        <a:lstStyle/>
        <a:p>
          <a:r>
            <a:rPr lang="fr-FR" dirty="0"/>
            <a:t>Subventions FEDER</a:t>
          </a:r>
        </a:p>
      </dgm:t>
    </dgm:pt>
    <dgm:pt modelId="{0890D4CB-A765-4534-9E13-86CDFEEA5281}" type="parTrans" cxnId="{9A5D3BE8-05A0-4E0C-8F22-28F06BCE4016}">
      <dgm:prSet/>
      <dgm:spPr/>
      <dgm:t>
        <a:bodyPr/>
        <a:lstStyle/>
        <a:p>
          <a:endParaRPr lang="fr-FR"/>
        </a:p>
      </dgm:t>
    </dgm:pt>
    <dgm:pt modelId="{F5F94B36-4299-4690-B1E6-D707D4CC59E8}" type="sibTrans" cxnId="{9A5D3BE8-05A0-4E0C-8F22-28F06BCE4016}">
      <dgm:prSet/>
      <dgm:spPr/>
      <dgm:t>
        <a:bodyPr/>
        <a:lstStyle/>
        <a:p>
          <a:endParaRPr lang="fr-FR"/>
        </a:p>
      </dgm:t>
    </dgm:pt>
    <dgm:pt modelId="{8D47E980-3100-48BC-A3BB-9C66B5C89A4D}">
      <dgm:prSet/>
      <dgm:spPr/>
      <dgm:t>
        <a:bodyPr/>
        <a:lstStyle/>
        <a:p>
          <a:r>
            <a:rPr lang="fr-FR" dirty="0"/>
            <a:t>Subventions Régions</a:t>
          </a:r>
        </a:p>
      </dgm:t>
    </dgm:pt>
    <dgm:pt modelId="{A8190089-D2F2-4E19-8A83-A674F4B72591}" type="parTrans" cxnId="{BE0C98DD-5E19-4624-970C-940EE35F822A}">
      <dgm:prSet/>
      <dgm:spPr/>
      <dgm:t>
        <a:bodyPr/>
        <a:lstStyle/>
        <a:p>
          <a:endParaRPr lang="fr-FR"/>
        </a:p>
      </dgm:t>
    </dgm:pt>
    <dgm:pt modelId="{4D7E555F-429E-47DF-A9C8-49954E1D16FD}" type="sibTrans" cxnId="{BE0C98DD-5E19-4624-970C-940EE35F822A}">
      <dgm:prSet/>
      <dgm:spPr/>
      <dgm:t>
        <a:bodyPr/>
        <a:lstStyle/>
        <a:p>
          <a:endParaRPr lang="fr-FR"/>
        </a:p>
      </dgm:t>
    </dgm:pt>
    <dgm:pt modelId="{88830084-4D67-424A-98FA-0BC20F9A6899}" type="pres">
      <dgm:prSet presAssocID="{54FCC093-717C-4817-AE5B-AE76F21C1966}" presName="Name0" presStyleCnt="0">
        <dgm:presLayoutVars>
          <dgm:chMax val="7"/>
          <dgm:chPref val="7"/>
          <dgm:dir/>
        </dgm:presLayoutVars>
      </dgm:prSet>
      <dgm:spPr/>
    </dgm:pt>
    <dgm:pt modelId="{71F43BF1-19F5-413D-B1BF-590443C6366B}" type="pres">
      <dgm:prSet presAssocID="{54FCC093-717C-4817-AE5B-AE76F21C1966}" presName="Name1" presStyleCnt="0"/>
      <dgm:spPr/>
    </dgm:pt>
    <dgm:pt modelId="{E6D12F10-FFB4-4A82-9302-AFC04C1A02F6}" type="pres">
      <dgm:prSet presAssocID="{54FCC093-717C-4817-AE5B-AE76F21C1966}" presName="cycle" presStyleCnt="0"/>
      <dgm:spPr/>
    </dgm:pt>
    <dgm:pt modelId="{DBBBBCD3-CA50-4B26-B10B-8BBC95F271B6}" type="pres">
      <dgm:prSet presAssocID="{54FCC093-717C-4817-AE5B-AE76F21C1966}" presName="srcNode" presStyleLbl="node1" presStyleIdx="0" presStyleCnt="7"/>
      <dgm:spPr/>
    </dgm:pt>
    <dgm:pt modelId="{FDF3C594-9C81-4A6A-90F8-F00587D99D1D}" type="pres">
      <dgm:prSet presAssocID="{54FCC093-717C-4817-AE5B-AE76F21C1966}" presName="conn" presStyleLbl="parChTrans1D2" presStyleIdx="0" presStyleCnt="1"/>
      <dgm:spPr/>
    </dgm:pt>
    <dgm:pt modelId="{A740BFC7-0FDD-4185-B907-A4CB7DED37C9}" type="pres">
      <dgm:prSet presAssocID="{54FCC093-717C-4817-AE5B-AE76F21C1966}" presName="extraNode" presStyleLbl="node1" presStyleIdx="0" presStyleCnt="7"/>
      <dgm:spPr/>
    </dgm:pt>
    <dgm:pt modelId="{DE22CD24-40A7-4C56-9B63-AFFCB2665D1F}" type="pres">
      <dgm:prSet presAssocID="{54FCC093-717C-4817-AE5B-AE76F21C1966}" presName="dstNode" presStyleLbl="node1" presStyleIdx="0" presStyleCnt="7"/>
      <dgm:spPr/>
    </dgm:pt>
    <dgm:pt modelId="{082CECFB-0030-4B53-BC31-202DB27CBFF6}" type="pres">
      <dgm:prSet presAssocID="{EB48A2C5-BADF-4EF0-B311-F02EFA3AE39A}" presName="text_1" presStyleLbl="node1" presStyleIdx="0" presStyleCnt="7">
        <dgm:presLayoutVars>
          <dgm:bulletEnabled val="1"/>
        </dgm:presLayoutVars>
      </dgm:prSet>
      <dgm:spPr/>
    </dgm:pt>
    <dgm:pt modelId="{9D993F69-0A63-4605-B550-C0290D5FD77C}" type="pres">
      <dgm:prSet presAssocID="{EB48A2C5-BADF-4EF0-B311-F02EFA3AE39A}" presName="accent_1" presStyleCnt="0"/>
      <dgm:spPr/>
    </dgm:pt>
    <dgm:pt modelId="{1F7CB82C-12A9-4B0C-8B72-DC26D27FA420}" type="pres">
      <dgm:prSet presAssocID="{EB48A2C5-BADF-4EF0-B311-F02EFA3AE39A}" presName="accentRepeatNode" presStyleLbl="solidFgAcc1" presStyleIdx="0" presStyleCnt="7"/>
      <dgm:spPr/>
    </dgm:pt>
    <dgm:pt modelId="{138EC246-8AB9-4470-9C77-5A684A141D3D}" type="pres">
      <dgm:prSet presAssocID="{1BE17063-7080-46B5-A190-A6C760E68A1C}" presName="text_2" presStyleLbl="node1" presStyleIdx="1" presStyleCnt="7">
        <dgm:presLayoutVars>
          <dgm:bulletEnabled val="1"/>
        </dgm:presLayoutVars>
      </dgm:prSet>
      <dgm:spPr/>
    </dgm:pt>
    <dgm:pt modelId="{E69C88CF-8ED2-4CD5-9AE8-E460B16E4DEB}" type="pres">
      <dgm:prSet presAssocID="{1BE17063-7080-46B5-A190-A6C760E68A1C}" presName="accent_2" presStyleCnt="0"/>
      <dgm:spPr/>
    </dgm:pt>
    <dgm:pt modelId="{1B008F0C-665C-403E-BBDC-F854E3E522C0}" type="pres">
      <dgm:prSet presAssocID="{1BE17063-7080-46B5-A190-A6C760E68A1C}" presName="accentRepeatNode" presStyleLbl="solidFgAcc1" presStyleIdx="1" presStyleCnt="7"/>
      <dgm:spPr/>
    </dgm:pt>
    <dgm:pt modelId="{A8D78D89-7431-47FA-A994-8541B49EDA28}" type="pres">
      <dgm:prSet presAssocID="{A0F2279F-C216-4550-8155-D51DCBC45BAA}" presName="text_3" presStyleLbl="node1" presStyleIdx="2" presStyleCnt="7">
        <dgm:presLayoutVars>
          <dgm:bulletEnabled val="1"/>
        </dgm:presLayoutVars>
      </dgm:prSet>
      <dgm:spPr/>
    </dgm:pt>
    <dgm:pt modelId="{05FBA48B-A061-439D-B863-7E8B8B2B7E85}" type="pres">
      <dgm:prSet presAssocID="{A0F2279F-C216-4550-8155-D51DCBC45BAA}" presName="accent_3" presStyleCnt="0"/>
      <dgm:spPr/>
    </dgm:pt>
    <dgm:pt modelId="{3994E353-6D50-4D1B-A22B-5ED2E476CDFA}" type="pres">
      <dgm:prSet presAssocID="{A0F2279F-C216-4550-8155-D51DCBC45BAA}" presName="accentRepeatNode" presStyleLbl="solidFgAcc1" presStyleIdx="2" presStyleCnt="7"/>
      <dgm:spPr/>
    </dgm:pt>
    <dgm:pt modelId="{812D616E-7493-4FBF-87A5-A9DBDB2A60C4}" type="pres">
      <dgm:prSet presAssocID="{2907242A-8B61-4AE2-9B9C-9FF53F786767}" presName="text_4" presStyleLbl="node1" presStyleIdx="3" presStyleCnt="7">
        <dgm:presLayoutVars>
          <dgm:bulletEnabled val="1"/>
        </dgm:presLayoutVars>
      </dgm:prSet>
      <dgm:spPr/>
    </dgm:pt>
    <dgm:pt modelId="{4ED98A2C-4AC0-4BFE-8F36-C065CD75651F}" type="pres">
      <dgm:prSet presAssocID="{2907242A-8B61-4AE2-9B9C-9FF53F786767}" presName="accent_4" presStyleCnt="0"/>
      <dgm:spPr/>
    </dgm:pt>
    <dgm:pt modelId="{F30F04E0-C771-4CD3-91D5-F172A8670D72}" type="pres">
      <dgm:prSet presAssocID="{2907242A-8B61-4AE2-9B9C-9FF53F786767}" presName="accentRepeatNode" presStyleLbl="solidFgAcc1" presStyleIdx="3" presStyleCnt="7"/>
      <dgm:spPr/>
    </dgm:pt>
    <dgm:pt modelId="{96EB6CC8-6C44-41EC-B610-BFB4CD6B2123}" type="pres">
      <dgm:prSet presAssocID="{09200943-9387-4C2D-9A91-E861546BDEF4}" presName="text_5" presStyleLbl="node1" presStyleIdx="4" presStyleCnt="7">
        <dgm:presLayoutVars>
          <dgm:bulletEnabled val="1"/>
        </dgm:presLayoutVars>
      </dgm:prSet>
      <dgm:spPr/>
    </dgm:pt>
    <dgm:pt modelId="{59C9677E-553C-4775-836D-EAFF427203E0}" type="pres">
      <dgm:prSet presAssocID="{09200943-9387-4C2D-9A91-E861546BDEF4}" presName="accent_5" presStyleCnt="0"/>
      <dgm:spPr/>
    </dgm:pt>
    <dgm:pt modelId="{D6958B9A-1B63-4564-ADE3-ED2B18B10011}" type="pres">
      <dgm:prSet presAssocID="{09200943-9387-4C2D-9A91-E861546BDEF4}" presName="accentRepeatNode" presStyleLbl="solidFgAcc1" presStyleIdx="4" presStyleCnt="7"/>
      <dgm:spPr/>
    </dgm:pt>
    <dgm:pt modelId="{1F40BC0E-DAFA-4214-AACE-DA8D46B30954}" type="pres">
      <dgm:prSet presAssocID="{8D47E980-3100-48BC-A3BB-9C66B5C89A4D}" presName="text_6" presStyleLbl="node1" presStyleIdx="5" presStyleCnt="7">
        <dgm:presLayoutVars>
          <dgm:bulletEnabled val="1"/>
        </dgm:presLayoutVars>
      </dgm:prSet>
      <dgm:spPr/>
    </dgm:pt>
    <dgm:pt modelId="{1F19CE8A-EE6A-4E1A-8BA6-201AEA8279BE}" type="pres">
      <dgm:prSet presAssocID="{8D47E980-3100-48BC-A3BB-9C66B5C89A4D}" presName="accent_6" presStyleCnt="0"/>
      <dgm:spPr/>
    </dgm:pt>
    <dgm:pt modelId="{6A0AE80D-C973-42C0-BFDE-DD18E492FC8C}" type="pres">
      <dgm:prSet presAssocID="{8D47E980-3100-48BC-A3BB-9C66B5C89A4D}" presName="accentRepeatNode" presStyleLbl="solidFgAcc1" presStyleIdx="5" presStyleCnt="7"/>
      <dgm:spPr/>
    </dgm:pt>
    <dgm:pt modelId="{7711326A-A4DF-4A19-BAE9-13F1046C2645}" type="pres">
      <dgm:prSet presAssocID="{F707FB2A-7461-4C81-A446-CCDCA18F3490}" presName="text_7" presStyleLbl="node1" presStyleIdx="6" presStyleCnt="7">
        <dgm:presLayoutVars>
          <dgm:bulletEnabled val="1"/>
        </dgm:presLayoutVars>
      </dgm:prSet>
      <dgm:spPr/>
    </dgm:pt>
    <dgm:pt modelId="{FAA8EA05-BF8F-4F53-8686-0F46B7507F25}" type="pres">
      <dgm:prSet presAssocID="{F707FB2A-7461-4C81-A446-CCDCA18F3490}" presName="accent_7" presStyleCnt="0"/>
      <dgm:spPr/>
    </dgm:pt>
    <dgm:pt modelId="{ADEE69C0-B86E-4E3E-9DC7-2D87A8A87A2A}" type="pres">
      <dgm:prSet presAssocID="{F707FB2A-7461-4C81-A446-CCDCA18F3490}" presName="accentRepeatNode" presStyleLbl="solidFgAcc1" presStyleIdx="6" presStyleCnt="7"/>
      <dgm:spPr/>
    </dgm:pt>
  </dgm:ptLst>
  <dgm:cxnLst>
    <dgm:cxn modelId="{C1094617-C75C-4E0A-9F25-FB7F819CD1B9}" srcId="{54FCC093-717C-4817-AE5B-AE76F21C1966}" destId="{1BE17063-7080-46B5-A190-A6C760E68A1C}" srcOrd="1" destOrd="0" parTransId="{06C920D1-35FD-4E2D-A3AE-8CB7201C7DB3}" sibTransId="{0F7D153B-6F08-41C4-B1F9-F8355C5A6D70}"/>
    <dgm:cxn modelId="{881DBA3F-68C8-407A-AC4B-26C29BD9E07B}" type="presOf" srcId="{D3BCB7CC-6BC4-4348-81FA-6DC75F46C1F7}" destId="{FDF3C594-9C81-4A6A-90F8-F00587D99D1D}" srcOrd="0" destOrd="0" presId="urn:microsoft.com/office/officeart/2008/layout/VerticalCurvedList"/>
    <dgm:cxn modelId="{18A7CF3F-EC17-401E-83DF-2792D7DD6864}" type="presOf" srcId="{EB48A2C5-BADF-4EF0-B311-F02EFA3AE39A}" destId="{082CECFB-0030-4B53-BC31-202DB27CBFF6}" srcOrd="0" destOrd="0" presId="urn:microsoft.com/office/officeart/2008/layout/VerticalCurvedList"/>
    <dgm:cxn modelId="{603DFB64-287E-4870-B635-85B517E4BDEA}" srcId="{54FCC093-717C-4817-AE5B-AE76F21C1966}" destId="{09200943-9387-4C2D-9A91-E861546BDEF4}" srcOrd="4" destOrd="0" parTransId="{278367F6-AC8D-4812-8080-7330A74A927D}" sibTransId="{E92E5DBB-06C6-474A-82E8-258855E1BDCB}"/>
    <dgm:cxn modelId="{429A6485-1DCD-4FEA-AC76-2EC968B6534D}" type="presOf" srcId="{A0F2279F-C216-4550-8155-D51DCBC45BAA}" destId="{A8D78D89-7431-47FA-A994-8541B49EDA28}" srcOrd="0" destOrd="0" presId="urn:microsoft.com/office/officeart/2008/layout/VerticalCurvedList"/>
    <dgm:cxn modelId="{16A88393-7DB4-4802-A7A1-433EE8D3EC96}" type="presOf" srcId="{54FCC093-717C-4817-AE5B-AE76F21C1966}" destId="{88830084-4D67-424A-98FA-0BC20F9A6899}" srcOrd="0" destOrd="0" presId="urn:microsoft.com/office/officeart/2008/layout/VerticalCurvedList"/>
    <dgm:cxn modelId="{777E6B96-1ED4-48D2-B629-EC4675EAFE69}" srcId="{54FCC093-717C-4817-AE5B-AE76F21C1966}" destId="{2907242A-8B61-4AE2-9B9C-9FF53F786767}" srcOrd="3" destOrd="0" parTransId="{36DEB064-5754-4393-A646-56959C83DB1B}" sibTransId="{92053867-21CC-4ED7-A0B8-131B7CFB5D8B}"/>
    <dgm:cxn modelId="{FE043DBB-3CAE-4825-803D-A815855B723E}" srcId="{54FCC093-717C-4817-AE5B-AE76F21C1966}" destId="{EB48A2C5-BADF-4EF0-B311-F02EFA3AE39A}" srcOrd="0" destOrd="0" parTransId="{85A81D82-ACE0-435A-8B1E-F1011E0C9C59}" sibTransId="{D3BCB7CC-6BC4-4348-81FA-6DC75F46C1F7}"/>
    <dgm:cxn modelId="{4F94A5C5-DE04-456B-8344-757B7DB95F24}" type="presOf" srcId="{F707FB2A-7461-4C81-A446-CCDCA18F3490}" destId="{7711326A-A4DF-4A19-BAE9-13F1046C2645}" srcOrd="0" destOrd="0" presId="urn:microsoft.com/office/officeart/2008/layout/VerticalCurvedList"/>
    <dgm:cxn modelId="{A1D597D7-FC1F-4D18-AAD6-4964BA4C66AC}" type="presOf" srcId="{2907242A-8B61-4AE2-9B9C-9FF53F786767}" destId="{812D616E-7493-4FBF-87A5-A9DBDB2A60C4}" srcOrd="0" destOrd="0" presId="urn:microsoft.com/office/officeart/2008/layout/VerticalCurvedList"/>
    <dgm:cxn modelId="{BE0C98DD-5E19-4624-970C-940EE35F822A}" srcId="{54FCC093-717C-4817-AE5B-AE76F21C1966}" destId="{8D47E980-3100-48BC-A3BB-9C66B5C89A4D}" srcOrd="5" destOrd="0" parTransId="{A8190089-D2F2-4E19-8A83-A674F4B72591}" sibTransId="{4D7E555F-429E-47DF-A9C8-49954E1D16FD}"/>
    <dgm:cxn modelId="{0CB89EDF-180B-474D-A7E2-5B7B154F8ED3}" type="presOf" srcId="{8D47E980-3100-48BC-A3BB-9C66B5C89A4D}" destId="{1F40BC0E-DAFA-4214-AACE-DA8D46B30954}" srcOrd="0" destOrd="0" presId="urn:microsoft.com/office/officeart/2008/layout/VerticalCurvedList"/>
    <dgm:cxn modelId="{743741E5-799C-44E9-8922-771ED236027A}" srcId="{54FCC093-717C-4817-AE5B-AE76F21C1966}" destId="{4FF7C7E2-25FD-4025-A100-905344D33584}" srcOrd="8" destOrd="0" parTransId="{7814B620-84A3-42FD-9761-54BA321B06C0}" sibTransId="{34C811E1-50B3-4D68-9C2C-98BE8B22841D}"/>
    <dgm:cxn modelId="{9A5D3BE8-05A0-4E0C-8F22-28F06BCE4016}" srcId="{54FCC093-717C-4817-AE5B-AE76F21C1966}" destId="{F707FB2A-7461-4C81-A446-CCDCA18F3490}" srcOrd="6" destOrd="0" parTransId="{0890D4CB-A765-4534-9E13-86CDFEEA5281}" sibTransId="{F5F94B36-4299-4690-B1E6-D707D4CC59E8}"/>
    <dgm:cxn modelId="{3F6B69F3-E86B-461B-A2A7-BCAA84117CFA}" srcId="{54FCC093-717C-4817-AE5B-AE76F21C1966}" destId="{A0F2279F-C216-4550-8155-D51DCBC45BAA}" srcOrd="2" destOrd="0" parTransId="{78C411C0-C413-4FA3-B987-19CB8B0F5FB8}" sibTransId="{F0D39E46-95CB-4008-838C-B04622E6B95F}"/>
    <dgm:cxn modelId="{DF28F1F8-0AA9-479F-A306-F8BF8BC76E2A}" srcId="{54FCC093-717C-4817-AE5B-AE76F21C1966}" destId="{B656F9A6-368C-4568-B998-5DED0E89B71E}" srcOrd="7" destOrd="0" parTransId="{77CF001F-ED78-4069-9F33-724BFFF2A7A6}" sibTransId="{FAF16A43-4465-42D2-99C2-A4E24F55893D}"/>
    <dgm:cxn modelId="{1F8F64FA-EC0D-4396-8C75-FA5D3538136A}" type="presOf" srcId="{1BE17063-7080-46B5-A190-A6C760E68A1C}" destId="{138EC246-8AB9-4470-9C77-5A684A141D3D}" srcOrd="0" destOrd="0" presId="urn:microsoft.com/office/officeart/2008/layout/VerticalCurvedList"/>
    <dgm:cxn modelId="{123575FD-2BD3-4E95-8F6B-E07BB1F40218}" type="presOf" srcId="{09200943-9387-4C2D-9A91-E861546BDEF4}" destId="{96EB6CC8-6C44-41EC-B610-BFB4CD6B2123}" srcOrd="0" destOrd="0" presId="urn:microsoft.com/office/officeart/2008/layout/VerticalCurvedList"/>
    <dgm:cxn modelId="{522AA26A-3B78-404F-B5CD-1DADD2AEE376}" type="presParOf" srcId="{88830084-4D67-424A-98FA-0BC20F9A6899}" destId="{71F43BF1-19F5-413D-B1BF-590443C6366B}" srcOrd="0" destOrd="0" presId="urn:microsoft.com/office/officeart/2008/layout/VerticalCurvedList"/>
    <dgm:cxn modelId="{63021DFE-56F5-4A40-A189-1D4DD693B2F0}" type="presParOf" srcId="{71F43BF1-19F5-413D-B1BF-590443C6366B}" destId="{E6D12F10-FFB4-4A82-9302-AFC04C1A02F6}" srcOrd="0" destOrd="0" presId="urn:microsoft.com/office/officeart/2008/layout/VerticalCurvedList"/>
    <dgm:cxn modelId="{BFAA162A-4615-4304-9511-D9027EBF25A7}" type="presParOf" srcId="{E6D12F10-FFB4-4A82-9302-AFC04C1A02F6}" destId="{DBBBBCD3-CA50-4B26-B10B-8BBC95F271B6}" srcOrd="0" destOrd="0" presId="urn:microsoft.com/office/officeart/2008/layout/VerticalCurvedList"/>
    <dgm:cxn modelId="{CCF76695-A420-4F33-8ED6-4A392C4F0786}" type="presParOf" srcId="{E6D12F10-FFB4-4A82-9302-AFC04C1A02F6}" destId="{FDF3C594-9C81-4A6A-90F8-F00587D99D1D}" srcOrd="1" destOrd="0" presId="urn:microsoft.com/office/officeart/2008/layout/VerticalCurvedList"/>
    <dgm:cxn modelId="{B72075BB-805D-4C61-9D3D-F8B90CFA5FEF}" type="presParOf" srcId="{E6D12F10-FFB4-4A82-9302-AFC04C1A02F6}" destId="{A740BFC7-0FDD-4185-B907-A4CB7DED37C9}" srcOrd="2" destOrd="0" presId="urn:microsoft.com/office/officeart/2008/layout/VerticalCurvedList"/>
    <dgm:cxn modelId="{8126177C-A483-4DC1-B31E-991BB4481AB2}" type="presParOf" srcId="{E6D12F10-FFB4-4A82-9302-AFC04C1A02F6}" destId="{DE22CD24-40A7-4C56-9B63-AFFCB2665D1F}" srcOrd="3" destOrd="0" presId="urn:microsoft.com/office/officeart/2008/layout/VerticalCurvedList"/>
    <dgm:cxn modelId="{DDB35068-30A8-457F-A892-5C3E8FE9E4A1}" type="presParOf" srcId="{71F43BF1-19F5-413D-B1BF-590443C6366B}" destId="{082CECFB-0030-4B53-BC31-202DB27CBFF6}" srcOrd="1" destOrd="0" presId="urn:microsoft.com/office/officeart/2008/layout/VerticalCurvedList"/>
    <dgm:cxn modelId="{622354A3-FE16-4D30-BB8A-C8DD9D42291F}" type="presParOf" srcId="{71F43BF1-19F5-413D-B1BF-590443C6366B}" destId="{9D993F69-0A63-4605-B550-C0290D5FD77C}" srcOrd="2" destOrd="0" presId="urn:microsoft.com/office/officeart/2008/layout/VerticalCurvedList"/>
    <dgm:cxn modelId="{9E29AD19-A342-4533-964C-7C8D7F7C1447}" type="presParOf" srcId="{9D993F69-0A63-4605-B550-C0290D5FD77C}" destId="{1F7CB82C-12A9-4B0C-8B72-DC26D27FA420}" srcOrd="0" destOrd="0" presId="urn:microsoft.com/office/officeart/2008/layout/VerticalCurvedList"/>
    <dgm:cxn modelId="{B86698CF-6A66-4FCD-A531-C382945AB2A0}" type="presParOf" srcId="{71F43BF1-19F5-413D-B1BF-590443C6366B}" destId="{138EC246-8AB9-4470-9C77-5A684A141D3D}" srcOrd="3" destOrd="0" presId="urn:microsoft.com/office/officeart/2008/layout/VerticalCurvedList"/>
    <dgm:cxn modelId="{7353D2C2-040A-4469-BD33-DCB6A4BDE931}" type="presParOf" srcId="{71F43BF1-19F5-413D-B1BF-590443C6366B}" destId="{E69C88CF-8ED2-4CD5-9AE8-E460B16E4DEB}" srcOrd="4" destOrd="0" presId="urn:microsoft.com/office/officeart/2008/layout/VerticalCurvedList"/>
    <dgm:cxn modelId="{8C309E09-6B6D-4BF7-8786-A09BDFF27A5B}" type="presParOf" srcId="{E69C88CF-8ED2-4CD5-9AE8-E460B16E4DEB}" destId="{1B008F0C-665C-403E-BBDC-F854E3E522C0}" srcOrd="0" destOrd="0" presId="urn:microsoft.com/office/officeart/2008/layout/VerticalCurvedList"/>
    <dgm:cxn modelId="{8835970C-5A75-499E-82EA-2A76FA757632}" type="presParOf" srcId="{71F43BF1-19F5-413D-B1BF-590443C6366B}" destId="{A8D78D89-7431-47FA-A994-8541B49EDA28}" srcOrd="5" destOrd="0" presId="urn:microsoft.com/office/officeart/2008/layout/VerticalCurvedList"/>
    <dgm:cxn modelId="{704C4675-8BB8-4862-AF7E-665673EF21DA}" type="presParOf" srcId="{71F43BF1-19F5-413D-B1BF-590443C6366B}" destId="{05FBA48B-A061-439D-B863-7E8B8B2B7E85}" srcOrd="6" destOrd="0" presId="urn:microsoft.com/office/officeart/2008/layout/VerticalCurvedList"/>
    <dgm:cxn modelId="{A7665F81-530E-417F-9E15-7AF57D67B095}" type="presParOf" srcId="{05FBA48B-A061-439D-B863-7E8B8B2B7E85}" destId="{3994E353-6D50-4D1B-A22B-5ED2E476CDFA}" srcOrd="0" destOrd="0" presId="urn:microsoft.com/office/officeart/2008/layout/VerticalCurvedList"/>
    <dgm:cxn modelId="{E02F3595-C579-4B21-94FD-F7EE2DB3A07A}" type="presParOf" srcId="{71F43BF1-19F5-413D-B1BF-590443C6366B}" destId="{812D616E-7493-4FBF-87A5-A9DBDB2A60C4}" srcOrd="7" destOrd="0" presId="urn:microsoft.com/office/officeart/2008/layout/VerticalCurvedList"/>
    <dgm:cxn modelId="{C87DC0F6-4EBE-4E8F-93A4-0CD0FFFA9FB7}" type="presParOf" srcId="{71F43BF1-19F5-413D-B1BF-590443C6366B}" destId="{4ED98A2C-4AC0-4BFE-8F36-C065CD75651F}" srcOrd="8" destOrd="0" presId="urn:microsoft.com/office/officeart/2008/layout/VerticalCurvedList"/>
    <dgm:cxn modelId="{675DE4CE-022B-4B7D-93E7-E1B7CF05D79B}" type="presParOf" srcId="{4ED98A2C-4AC0-4BFE-8F36-C065CD75651F}" destId="{F30F04E0-C771-4CD3-91D5-F172A8670D72}" srcOrd="0" destOrd="0" presId="urn:microsoft.com/office/officeart/2008/layout/VerticalCurvedList"/>
    <dgm:cxn modelId="{F6E7C84B-1CE1-4FBD-8264-D2462CAB6CF8}" type="presParOf" srcId="{71F43BF1-19F5-413D-B1BF-590443C6366B}" destId="{96EB6CC8-6C44-41EC-B610-BFB4CD6B2123}" srcOrd="9" destOrd="0" presId="urn:microsoft.com/office/officeart/2008/layout/VerticalCurvedList"/>
    <dgm:cxn modelId="{997B537C-4495-4D59-9832-D38EE798CAB1}" type="presParOf" srcId="{71F43BF1-19F5-413D-B1BF-590443C6366B}" destId="{59C9677E-553C-4775-836D-EAFF427203E0}" srcOrd="10" destOrd="0" presId="urn:microsoft.com/office/officeart/2008/layout/VerticalCurvedList"/>
    <dgm:cxn modelId="{512A65B2-0528-4BDE-8DB2-9863EBFB46F7}" type="presParOf" srcId="{59C9677E-553C-4775-836D-EAFF427203E0}" destId="{D6958B9A-1B63-4564-ADE3-ED2B18B10011}" srcOrd="0" destOrd="0" presId="urn:microsoft.com/office/officeart/2008/layout/VerticalCurvedList"/>
    <dgm:cxn modelId="{4D95DC87-3EF1-4842-B1E8-725A7F32B4D9}" type="presParOf" srcId="{71F43BF1-19F5-413D-B1BF-590443C6366B}" destId="{1F40BC0E-DAFA-4214-AACE-DA8D46B30954}" srcOrd="11" destOrd="0" presId="urn:microsoft.com/office/officeart/2008/layout/VerticalCurvedList"/>
    <dgm:cxn modelId="{70F21BA8-5360-4176-82EC-0592903350F5}" type="presParOf" srcId="{71F43BF1-19F5-413D-B1BF-590443C6366B}" destId="{1F19CE8A-EE6A-4E1A-8BA6-201AEA8279BE}" srcOrd="12" destOrd="0" presId="urn:microsoft.com/office/officeart/2008/layout/VerticalCurvedList"/>
    <dgm:cxn modelId="{A44AE77B-92F5-4787-A7EF-35ABC574488B}" type="presParOf" srcId="{1F19CE8A-EE6A-4E1A-8BA6-201AEA8279BE}" destId="{6A0AE80D-C973-42C0-BFDE-DD18E492FC8C}" srcOrd="0" destOrd="0" presId="urn:microsoft.com/office/officeart/2008/layout/VerticalCurvedList"/>
    <dgm:cxn modelId="{4A199826-2C6D-4BD0-AE9B-C9FB44A2AB5C}" type="presParOf" srcId="{71F43BF1-19F5-413D-B1BF-590443C6366B}" destId="{7711326A-A4DF-4A19-BAE9-13F1046C2645}" srcOrd="13" destOrd="0" presId="urn:microsoft.com/office/officeart/2008/layout/VerticalCurvedList"/>
    <dgm:cxn modelId="{6B3CAA97-4789-4E9F-A7CA-BA9B071076DD}" type="presParOf" srcId="{71F43BF1-19F5-413D-B1BF-590443C6366B}" destId="{FAA8EA05-BF8F-4F53-8686-0F46B7507F25}" srcOrd="14" destOrd="0" presId="urn:microsoft.com/office/officeart/2008/layout/VerticalCurvedList"/>
    <dgm:cxn modelId="{776683B9-BECD-452B-9DC0-8BB0578A7FED}" type="presParOf" srcId="{FAA8EA05-BF8F-4F53-8686-0F46B7507F25}" destId="{ADEE69C0-B86E-4E3E-9DC7-2D87A8A87A2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4FCC093-717C-4817-AE5B-AE76F21C1966}"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r-FR"/>
        </a:p>
      </dgm:t>
    </dgm:pt>
    <dgm:pt modelId="{EB48A2C5-BADF-4EF0-B311-F02EFA3AE39A}">
      <dgm:prSet phldrT="[Texte]"/>
      <dgm:spPr/>
      <dgm:t>
        <a:bodyPr/>
        <a:lstStyle/>
        <a:p>
          <a:r>
            <a:rPr lang="fr-FR" dirty="0"/>
            <a:t>Subventions Départements</a:t>
          </a:r>
        </a:p>
      </dgm:t>
    </dgm:pt>
    <dgm:pt modelId="{85A81D82-ACE0-435A-8B1E-F1011E0C9C59}" type="parTrans" cxnId="{FE043DBB-3CAE-4825-803D-A815855B723E}">
      <dgm:prSet/>
      <dgm:spPr/>
      <dgm:t>
        <a:bodyPr/>
        <a:lstStyle/>
        <a:p>
          <a:endParaRPr lang="fr-FR"/>
        </a:p>
      </dgm:t>
    </dgm:pt>
    <dgm:pt modelId="{D3BCB7CC-6BC4-4348-81FA-6DC75F46C1F7}" type="sibTrans" cxnId="{FE043DBB-3CAE-4825-803D-A815855B723E}">
      <dgm:prSet/>
      <dgm:spPr/>
      <dgm:t>
        <a:bodyPr/>
        <a:lstStyle/>
        <a:p>
          <a:endParaRPr lang="fr-FR"/>
        </a:p>
      </dgm:t>
    </dgm:pt>
    <dgm:pt modelId="{1BE17063-7080-46B5-A190-A6C760E68A1C}">
      <dgm:prSet phldrT="[Texte]"/>
      <dgm:spPr/>
      <dgm:t>
        <a:bodyPr/>
        <a:lstStyle/>
        <a:p>
          <a:r>
            <a:rPr lang="fr-FR" dirty="0"/>
            <a:t>Taxes Elec :Consommation Finale d'Electricité (TCFE)</a:t>
          </a:r>
        </a:p>
      </dgm:t>
    </dgm:pt>
    <dgm:pt modelId="{06C920D1-35FD-4E2D-A3AE-8CB7201C7DB3}" type="parTrans" cxnId="{C1094617-C75C-4E0A-9F25-FB7F819CD1B9}">
      <dgm:prSet/>
      <dgm:spPr/>
      <dgm:t>
        <a:bodyPr/>
        <a:lstStyle/>
        <a:p>
          <a:endParaRPr lang="fr-FR"/>
        </a:p>
      </dgm:t>
    </dgm:pt>
    <dgm:pt modelId="{0F7D153B-6F08-41C4-B1F9-F8355C5A6D70}" type="sibTrans" cxnId="{C1094617-C75C-4E0A-9F25-FB7F819CD1B9}">
      <dgm:prSet/>
      <dgm:spPr/>
      <dgm:t>
        <a:bodyPr/>
        <a:lstStyle/>
        <a:p>
          <a:endParaRPr lang="fr-FR"/>
        </a:p>
      </dgm:t>
    </dgm:pt>
    <dgm:pt modelId="{A0F2279F-C216-4550-8155-D51DCBC45BAA}">
      <dgm:prSet phldrT="[Texte]"/>
      <dgm:spPr/>
      <dgm:t>
        <a:bodyPr/>
        <a:lstStyle/>
        <a:p>
          <a:r>
            <a:rPr lang="fr-FR" dirty="0"/>
            <a:t>DSIL - </a:t>
          </a:r>
          <a:r>
            <a:rPr lang="fr-FR" b="0" dirty="0"/>
            <a:t>Dotation de soutien à l'investissement local (D.S.I.L) </a:t>
          </a:r>
        </a:p>
      </dgm:t>
    </dgm:pt>
    <dgm:pt modelId="{78C411C0-C413-4FA3-B987-19CB8B0F5FB8}" type="parTrans" cxnId="{3F6B69F3-E86B-461B-A2A7-BCAA84117CFA}">
      <dgm:prSet/>
      <dgm:spPr/>
      <dgm:t>
        <a:bodyPr/>
        <a:lstStyle/>
        <a:p>
          <a:endParaRPr lang="fr-FR"/>
        </a:p>
      </dgm:t>
    </dgm:pt>
    <dgm:pt modelId="{F0D39E46-95CB-4008-838C-B04622E6B95F}" type="sibTrans" cxnId="{3F6B69F3-E86B-461B-A2A7-BCAA84117CFA}">
      <dgm:prSet/>
      <dgm:spPr/>
      <dgm:t>
        <a:bodyPr/>
        <a:lstStyle/>
        <a:p>
          <a:endParaRPr lang="fr-FR"/>
        </a:p>
      </dgm:t>
    </dgm:pt>
    <dgm:pt modelId="{2907242A-8B61-4AE2-9B9C-9FF53F786767}">
      <dgm:prSet/>
      <dgm:spPr/>
      <dgm:t>
        <a:bodyPr/>
        <a:lstStyle/>
        <a:p>
          <a:r>
            <a:rPr lang="fr-FR" dirty="0"/>
            <a:t>Fonds de concours</a:t>
          </a:r>
        </a:p>
      </dgm:t>
    </dgm:pt>
    <dgm:pt modelId="{36DEB064-5754-4393-A646-56959C83DB1B}" type="parTrans" cxnId="{777E6B96-1ED4-48D2-B629-EC4675EAFE69}">
      <dgm:prSet/>
      <dgm:spPr/>
      <dgm:t>
        <a:bodyPr/>
        <a:lstStyle/>
        <a:p>
          <a:endParaRPr lang="fr-FR"/>
        </a:p>
      </dgm:t>
    </dgm:pt>
    <dgm:pt modelId="{92053867-21CC-4ED7-A0B8-131B7CFB5D8B}" type="sibTrans" cxnId="{777E6B96-1ED4-48D2-B629-EC4675EAFE69}">
      <dgm:prSet/>
      <dgm:spPr/>
      <dgm:t>
        <a:bodyPr/>
        <a:lstStyle/>
        <a:p>
          <a:endParaRPr lang="fr-FR"/>
        </a:p>
      </dgm:t>
    </dgm:pt>
    <dgm:pt modelId="{88830084-4D67-424A-98FA-0BC20F9A6899}" type="pres">
      <dgm:prSet presAssocID="{54FCC093-717C-4817-AE5B-AE76F21C1966}" presName="Name0" presStyleCnt="0">
        <dgm:presLayoutVars>
          <dgm:chMax val="7"/>
          <dgm:chPref val="7"/>
          <dgm:dir/>
        </dgm:presLayoutVars>
      </dgm:prSet>
      <dgm:spPr/>
    </dgm:pt>
    <dgm:pt modelId="{71F43BF1-19F5-413D-B1BF-590443C6366B}" type="pres">
      <dgm:prSet presAssocID="{54FCC093-717C-4817-AE5B-AE76F21C1966}" presName="Name1" presStyleCnt="0"/>
      <dgm:spPr/>
    </dgm:pt>
    <dgm:pt modelId="{E6D12F10-FFB4-4A82-9302-AFC04C1A02F6}" type="pres">
      <dgm:prSet presAssocID="{54FCC093-717C-4817-AE5B-AE76F21C1966}" presName="cycle" presStyleCnt="0"/>
      <dgm:spPr/>
    </dgm:pt>
    <dgm:pt modelId="{DBBBBCD3-CA50-4B26-B10B-8BBC95F271B6}" type="pres">
      <dgm:prSet presAssocID="{54FCC093-717C-4817-AE5B-AE76F21C1966}" presName="srcNode" presStyleLbl="node1" presStyleIdx="0" presStyleCnt="4"/>
      <dgm:spPr/>
    </dgm:pt>
    <dgm:pt modelId="{FDF3C594-9C81-4A6A-90F8-F00587D99D1D}" type="pres">
      <dgm:prSet presAssocID="{54FCC093-717C-4817-AE5B-AE76F21C1966}" presName="conn" presStyleLbl="parChTrans1D2" presStyleIdx="0" presStyleCnt="1"/>
      <dgm:spPr/>
    </dgm:pt>
    <dgm:pt modelId="{A740BFC7-0FDD-4185-B907-A4CB7DED37C9}" type="pres">
      <dgm:prSet presAssocID="{54FCC093-717C-4817-AE5B-AE76F21C1966}" presName="extraNode" presStyleLbl="node1" presStyleIdx="0" presStyleCnt="4"/>
      <dgm:spPr/>
    </dgm:pt>
    <dgm:pt modelId="{DE22CD24-40A7-4C56-9B63-AFFCB2665D1F}" type="pres">
      <dgm:prSet presAssocID="{54FCC093-717C-4817-AE5B-AE76F21C1966}" presName="dstNode" presStyleLbl="node1" presStyleIdx="0" presStyleCnt="4"/>
      <dgm:spPr/>
    </dgm:pt>
    <dgm:pt modelId="{082CECFB-0030-4B53-BC31-202DB27CBFF6}" type="pres">
      <dgm:prSet presAssocID="{EB48A2C5-BADF-4EF0-B311-F02EFA3AE39A}" presName="text_1" presStyleLbl="node1" presStyleIdx="0" presStyleCnt="4">
        <dgm:presLayoutVars>
          <dgm:bulletEnabled val="1"/>
        </dgm:presLayoutVars>
      </dgm:prSet>
      <dgm:spPr/>
    </dgm:pt>
    <dgm:pt modelId="{9D993F69-0A63-4605-B550-C0290D5FD77C}" type="pres">
      <dgm:prSet presAssocID="{EB48A2C5-BADF-4EF0-B311-F02EFA3AE39A}" presName="accent_1" presStyleCnt="0"/>
      <dgm:spPr/>
    </dgm:pt>
    <dgm:pt modelId="{1F7CB82C-12A9-4B0C-8B72-DC26D27FA420}" type="pres">
      <dgm:prSet presAssocID="{EB48A2C5-BADF-4EF0-B311-F02EFA3AE39A}" presName="accentRepeatNode" presStyleLbl="solidFgAcc1" presStyleIdx="0" presStyleCnt="4"/>
      <dgm:spPr/>
    </dgm:pt>
    <dgm:pt modelId="{138EC246-8AB9-4470-9C77-5A684A141D3D}" type="pres">
      <dgm:prSet presAssocID="{1BE17063-7080-46B5-A190-A6C760E68A1C}" presName="text_2" presStyleLbl="node1" presStyleIdx="1" presStyleCnt="4">
        <dgm:presLayoutVars>
          <dgm:bulletEnabled val="1"/>
        </dgm:presLayoutVars>
      </dgm:prSet>
      <dgm:spPr/>
    </dgm:pt>
    <dgm:pt modelId="{E69C88CF-8ED2-4CD5-9AE8-E460B16E4DEB}" type="pres">
      <dgm:prSet presAssocID="{1BE17063-7080-46B5-A190-A6C760E68A1C}" presName="accent_2" presStyleCnt="0"/>
      <dgm:spPr/>
    </dgm:pt>
    <dgm:pt modelId="{1B008F0C-665C-403E-BBDC-F854E3E522C0}" type="pres">
      <dgm:prSet presAssocID="{1BE17063-7080-46B5-A190-A6C760E68A1C}" presName="accentRepeatNode" presStyleLbl="solidFgAcc1" presStyleIdx="1" presStyleCnt="4"/>
      <dgm:spPr/>
    </dgm:pt>
    <dgm:pt modelId="{A8D78D89-7431-47FA-A994-8541B49EDA28}" type="pres">
      <dgm:prSet presAssocID="{A0F2279F-C216-4550-8155-D51DCBC45BAA}" presName="text_3" presStyleLbl="node1" presStyleIdx="2" presStyleCnt="4">
        <dgm:presLayoutVars>
          <dgm:bulletEnabled val="1"/>
        </dgm:presLayoutVars>
      </dgm:prSet>
      <dgm:spPr/>
    </dgm:pt>
    <dgm:pt modelId="{05FBA48B-A061-439D-B863-7E8B8B2B7E85}" type="pres">
      <dgm:prSet presAssocID="{A0F2279F-C216-4550-8155-D51DCBC45BAA}" presName="accent_3" presStyleCnt="0"/>
      <dgm:spPr/>
    </dgm:pt>
    <dgm:pt modelId="{3994E353-6D50-4D1B-A22B-5ED2E476CDFA}" type="pres">
      <dgm:prSet presAssocID="{A0F2279F-C216-4550-8155-D51DCBC45BAA}" presName="accentRepeatNode" presStyleLbl="solidFgAcc1" presStyleIdx="2" presStyleCnt="4"/>
      <dgm:spPr/>
    </dgm:pt>
    <dgm:pt modelId="{812D616E-7493-4FBF-87A5-A9DBDB2A60C4}" type="pres">
      <dgm:prSet presAssocID="{2907242A-8B61-4AE2-9B9C-9FF53F786767}" presName="text_4" presStyleLbl="node1" presStyleIdx="3" presStyleCnt="4" custLinFactNeighborX="-776" custLinFactNeighborY="-1943">
        <dgm:presLayoutVars>
          <dgm:bulletEnabled val="1"/>
        </dgm:presLayoutVars>
      </dgm:prSet>
      <dgm:spPr/>
    </dgm:pt>
    <dgm:pt modelId="{4ED98A2C-4AC0-4BFE-8F36-C065CD75651F}" type="pres">
      <dgm:prSet presAssocID="{2907242A-8B61-4AE2-9B9C-9FF53F786767}" presName="accent_4" presStyleCnt="0"/>
      <dgm:spPr/>
    </dgm:pt>
    <dgm:pt modelId="{F30F04E0-C771-4CD3-91D5-F172A8670D72}" type="pres">
      <dgm:prSet presAssocID="{2907242A-8B61-4AE2-9B9C-9FF53F786767}" presName="accentRepeatNode" presStyleLbl="solidFgAcc1" presStyleIdx="3" presStyleCnt="4"/>
      <dgm:spPr/>
    </dgm:pt>
  </dgm:ptLst>
  <dgm:cxnLst>
    <dgm:cxn modelId="{C1094617-C75C-4E0A-9F25-FB7F819CD1B9}" srcId="{54FCC093-717C-4817-AE5B-AE76F21C1966}" destId="{1BE17063-7080-46B5-A190-A6C760E68A1C}" srcOrd="1" destOrd="0" parTransId="{06C920D1-35FD-4E2D-A3AE-8CB7201C7DB3}" sibTransId="{0F7D153B-6F08-41C4-B1F9-F8355C5A6D70}"/>
    <dgm:cxn modelId="{881DBA3F-68C8-407A-AC4B-26C29BD9E07B}" type="presOf" srcId="{D3BCB7CC-6BC4-4348-81FA-6DC75F46C1F7}" destId="{FDF3C594-9C81-4A6A-90F8-F00587D99D1D}" srcOrd="0" destOrd="0" presId="urn:microsoft.com/office/officeart/2008/layout/VerticalCurvedList"/>
    <dgm:cxn modelId="{18A7CF3F-EC17-401E-83DF-2792D7DD6864}" type="presOf" srcId="{EB48A2C5-BADF-4EF0-B311-F02EFA3AE39A}" destId="{082CECFB-0030-4B53-BC31-202DB27CBFF6}" srcOrd="0" destOrd="0" presId="urn:microsoft.com/office/officeart/2008/layout/VerticalCurvedList"/>
    <dgm:cxn modelId="{429A6485-1DCD-4FEA-AC76-2EC968B6534D}" type="presOf" srcId="{A0F2279F-C216-4550-8155-D51DCBC45BAA}" destId="{A8D78D89-7431-47FA-A994-8541B49EDA28}" srcOrd="0" destOrd="0" presId="urn:microsoft.com/office/officeart/2008/layout/VerticalCurvedList"/>
    <dgm:cxn modelId="{16A88393-7DB4-4802-A7A1-433EE8D3EC96}" type="presOf" srcId="{54FCC093-717C-4817-AE5B-AE76F21C1966}" destId="{88830084-4D67-424A-98FA-0BC20F9A6899}" srcOrd="0" destOrd="0" presId="urn:microsoft.com/office/officeart/2008/layout/VerticalCurvedList"/>
    <dgm:cxn modelId="{777E6B96-1ED4-48D2-B629-EC4675EAFE69}" srcId="{54FCC093-717C-4817-AE5B-AE76F21C1966}" destId="{2907242A-8B61-4AE2-9B9C-9FF53F786767}" srcOrd="3" destOrd="0" parTransId="{36DEB064-5754-4393-A646-56959C83DB1B}" sibTransId="{92053867-21CC-4ED7-A0B8-131B7CFB5D8B}"/>
    <dgm:cxn modelId="{FE043DBB-3CAE-4825-803D-A815855B723E}" srcId="{54FCC093-717C-4817-AE5B-AE76F21C1966}" destId="{EB48A2C5-BADF-4EF0-B311-F02EFA3AE39A}" srcOrd="0" destOrd="0" parTransId="{85A81D82-ACE0-435A-8B1E-F1011E0C9C59}" sibTransId="{D3BCB7CC-6BC4-4348-81FA-6DC75F46C1F7}"/>
    <dgm:cxn modelId="{A1D597D7-FC1F-4D18-AAD6-4964BA4C66AC}" type="presOf" srcId="{2907242A-8B61-4AE2-9B9C-9FF53F786767}" destId="{812D616E-7493-4FBF-87A5-A9DBDB2A60C4}" srcOrd="0" destOrd="0" presId="urn:microsoft.com/office/officeart/2008/layout/VerticalCurvedList"/>
    <dgm:cxn modelId="{3F6B69F3-E86B-461B-A2A7-BCAA84117CFA}" srcId="{54FCC093-717C-4817-AE5B-AE76F21C1966}" destId="{A0F2279F-C216-4550-8155-D51DCBC45BAA}" srcOrd="2" destOrd="0" parTransId="{78C411C0-C413-4FA3-B987-19CB8B0F5FB8}" sibTransId="{F0D39E46-95CB-4008-838C-B04622E6B95F}"/>
    <dgm:cxn modelId="{1F8F64FA-EC0D-4396-8C75-FA5D3538136A}" type="presOf" srcId="{1BE17063-7080-46B5-A190-A6C760E68A1C}" destId="{138EC246-8AB9-4470-9C77-5A684A141D3D}" srcOrd="0" destOrd="0" presId="urn:microsoft.com/office/officeart/2008/layout/VerticalCurvedList"/>
    <dgm:cxn modelId="{522AA26A-3B78-404F-B5CD-1DADD2AEE376}" type="presParOf" srcId="{88830084-4D67-424A-98FA-0BC20F9A6899}" destId="{71F43BF1-19F5-413D-B1BF-590443C6366B}" srcOrd="0" destOrd="0" presId="urn:microsoft.com/office/officeart/2008/layout/VerticalCurvedList"/>
    <dgm:cxn modelId="{63021DFE-56F5-4A40-A189-1D4DD693B2F0}" type="presParOf" srcId="{71F43BF1-19F5-413D-B1BF-590443C6366B}" destId="{E6D12F10-FFB4-4A82-9302-AFC04C1A02F6}" srcOrd="0" destOrd="0" presId="urn:microsoft.com/office/officeart/2008/layout/VerticalCurvedList"/>
    <dgm:cxn modelId="{BFAA162A-4615-4304-9511-D9027EBF25A7}" type="presParOf" srcId="{E6D12F10-FFB4-4A82-9302-AFC04C1A02F6}" destId="{DBBBBCD3-CA50-4B26-B10B-8BBC95F271B6}" srcOrd="0" destOrd="0" presId="urn:microsoft.com/office/officeart/2008/layout/VerticalCurvedList"/>
    <dgm:cxn modelId="{CCF76695-A420-4F33-8ED6-4A392C4F0786}" type="presParOf" srcId="{E6D12F10-FFB4-4A82-9302-AFC04C1A02F6}" destId="{FDF3C594-9C81-4A6A-90F8-F00587D99D1D}" srcOrd="1" destOrd="0" presId="urn:microsoft.com/office/officeart/2008/layout/VerticalCurvedList"/>
    <dgm:cxn modelId="{B72075BB-805D-4C61-9D3D-F8B90CFA5FEF}" type="presParOf" srcId="{E6D12F10-FFB4-4A82-9302-AFC04C1A02F6}" destId="{A740BFC7-0FDD-4185-B907-A4CB7DED37C9}" srcOrd="2" destOrd="0" presId="urn:microsoft.com/office/officeart/2008/layout/VerticalCurvedList"/>
    <dgm:cxn modelId="{8126177C-A483-4DC1-B31E-991BB4481AB2}" type="presParOf" srcId="{E6D12F10-FFB4-4A82-9302-AFC04C1A02F6}" destId="{DE22CD24-40A7-4C56-9B63-AFFCB2665D1F}" srcOrd="3" destOrd="0" presId="urn:microsoft.com/office/officeart/2008/layout/VerticalCurvedList"/>
    <dgm:cxn modelId="{DDB35068-30A8-457F-A892-5C3E8FE9E4A1}" type="presParOf" srcId="{71F43BF1-19F5-413D-B1BF-590443C6366B}" destId="{082CECFB-0030-4B53-BC31-202DB27CBFF6}" srcOrd="1" destOrd="0" presId="urn:microsoft.com/office/officeart/2008/layout/VerticalCurvedList"/>
    <dgm:cxn modelId="{622354A3-FE16-4D30-BB8A-C8DD9D42291F}" type="presParOf" srcId="{71F43BF1-19F5-413D-B1BF-590443C6366B}" destId="{9D993F69-0A63-4605-B550-C0290D5FD77C}" srcOrd="2" destOrd="0" presId="urn:microsoft.com/office/officeart/2008/layout/VerticalCurvedList"/>
    <dgm:cxn modelId="{9E29AD19-A342-4533-964C-7C8D7F7C1447}" type="presParOf" srcId="{9D993F69-0A63-4605-B550-C0290D5FD77C}" destId="{1F7CB82C-12A9-4B0C-8B72-DC26D27FA420}" srcOrd="0" destOrd="0" presId="urn:microsoft.com/office/officeart/2008/layout/VerticalCurvedList"/>
    <dgm:cxn modelId="{B86698CF-6A66-4FCD-A531-C382945AB2A0}" type="presParOf" srcId="{71F43BF1-19F5-413D-B1BF-590443C6366B}" destId="{138EC246-8AB9-4470-9C77-5A684A141D3D}" srcOrd="3" destOrd="0" presId="urn:microsoft.com/office/officeart/2008/layout/VerticalCurvedList"/>
    <dgm:cxn modelId="{7353D2C2-040A-4469-BD33-DCB6A4BDE931}" type="presParOf" srcId="{71F43BF1-19F5-413D-B1BF-590443C6366B}" destId="{E69C88CF-8ED2-4CD5-9AE8-E460B16E4DEB}" srcOrd="4" destOrd="0" presId="urn:microsoft.com/office/officeart/2008/layout/VerticalCurvedList"/>
    <dgm:cxn modelId="{8C309E09-6B6D-4BF7-8786-A09BDFF27A5B}" type="presParOf" srcId="{E69C88CF-8ED2-4CD5-9AE8-E460B16E4DEB}" destId="{1B008F0C-665C-403E-BBDC-F854E3E522C0}" srcOrd="0" destOrd="0" presId="urn:microsoft.com/office/officeart/2008/layout/VerticalCurvedList"/>
    <dgm:cxn modelId="{8835970C-5A75-499E-82EA-2A76FA757632}" type="presParOf" srcId="{71F43BF1-19F5-413D-B1BF-590443C6366B}" destId="{A8D78D89-7431-47FA-A994-8541B49EDA28}" srcOrd="5" destOrd="0" presId="urn:microsoft.com/office/officeart/2008/layout/VerticalCurvedList"/>
    <dgm:cxn modelId="{704C4675-8BB8-4862-AF7E-665673EF21DA}" type="presParOf" srcId="{71F43BF1-19F5-413D-B1BF-590443C6366B}" destId="{05FBA48B-A061-439D-B863-7E8B8B2B7E85}" srcOrd="6" destOrd="0" presId="urn:microsoft.com/office/officeart/2008/layout/VerticalCurvedList"/>
    <dgm:cxn modelId="{A7665F81-530E-417F-9E15-7AF57D67B095}" type="presParOf" srcId="{05FBA48B-A061-439D-B863-7E8B8B2B7E85}" destId="{3994E353-6D50-4D1B-A22B-5ED2E476CDFA}" srcOrd="0" destOrd="0" presId="urn:microsoft.com/office/officeart/2008/layout/VerticalCurvedList"/>
    <dgm:cxn modelId="{E02F3595-C579-4B21-94FD-F7EE2DB3A07A}" type="presParOf" srcId="{71F43BF1-19F5-413D-B1BF-590443C6366B}" destId="{812D616E-7493-4FBF-87A5-A9DBDB2A60C4}" srcOrd="7" destOrd="0" presId="urn:microsoft.com/office/officeart/2008/layout/VerticalCurvedList"/>
    <dgm:cxn modelId="{C87DC0F6-4EBE-4E8F-93A4-0CD0FFFA9FB7}" type="presParOf" srcId="{71F43BF1-19F5-413D-B1BF-590443C6366B}" destId="{4ED98A2C-4AC0-4BFE-8F36-C065CD75651F}" srcOrd="8" destOrd="0" presId="urn:microsoft.com/office/officeart/2008/layout/VerticalCurvedList"/>
    <dgm:cxn modelId="{675DE4CE-022B-4B7D-93E7-E1B7CF05D79B}" type="presParOf" srcId="{4ED98A2C-4AC0-4BFE-8F36-C065CD75651F}" destId="{F30F04E0-C771-4CD3-91D5-F172A8670D7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AD0C71-80FD-4B74-B06A-A1D91E33D06B}">
      <dsp:nvSpPr>
        <dsp:cNvPr id="0" name=""/>
        <dsp:cNvSpPr/>
      </dsp:nvSpPr>
      <dsp:spPr>
        <a:xfrm>
          <a:off x="1587" y="1631156"/>
          <a:ext cx="1603374" cy="8016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r-FR" sz="1300" kern="1200" dirty="0"/>
            <a:t>GT 1</a:t>
          </a:r>
        </a:p>
      </dsp:txBody>
      <dsp:txXfrm>
        <a:off x="25068" y="1654637"/>
        <a:ext cx="1556412" cy="754725"/>
      </dsp:txXfrm>
    </dsp:sp>
    <dsp:sp modelId="{C355FD8D-D4E8-4F63-961E-C8D28E8867D9}">
      <dsp:nvSpPr>
        <dsp:cNvPr id="0" name=""/>
        <dsp:cNvSpPr/>
      </dsp:nvSpPr>
      <dsp:spPr>
        <a:xfrm>
          <a:off x="1604962" y="2014246"/>
          <a:ext cx="641349" cy="35507"/>
        </a:xfrm>
        <a:custGeom>
          <a:avLst/>
          <a:gdLst/>
          <a:ahLst/>
          <a:cxnLst/>
          <a:rect l="0" t="0" r="0" b="0"/>
          <a:pathLst>
            <a:path>
              <a:moveTo>
                <a:pt x="0" y="17753"/>
              </a:moveTo>
              <a:lnTo>
                <a:pt x="641349" y="17753"/>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dirty="0"/>
        </a:p>
      </dsp:txBody>
      <dsp:txXfrm>
        <a:off x="1909603" y="2015966"/>
        <a:ext cx="32067" cy="32067"/>
      </dsp:txXfrm>
    </dsp:sp>
    <dsp:sp modelId="{50DD11E2-F693-47B0-A059-9DE290E26DA2}">
      <dsp:nvSpPr>
        <dsp:cNvPr id="0" name=""/>
        <dsp:cNvSpPr/>
      </dsp:nvSpPr>
      <dsp:spPr>
        <a:xfrm>
          <a:off x="2246312" y="1631156"/>
          <a:ext cx="1603374" cy="8016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r-FR" sz="1300" kern="1200" dirty="0"/>
            <a:t>GT 2</a:t>
          </a:r>
        </a:p>
      </dsp:txBody>
      <dsp:txXfrm>
        <a:off x="2269793" y="1654637"/>
        <a:ext cx="1556412" cy="754725"/>
      </dsp:txXfrm>
    </dsp:sp>
    <dsp:sp modelId="{8DD24419-C173-4A4D-A2DE-079C2DC9AE6D}">
      <dsp:nvSpPr>
        <dsp:cNvPr id="0" name=""/>
        <dsp:cNvSpPr/>
      </dsp:nvSpPr>
      <dsp:spPr>
        <a:xfrm rot="18289469">
          <a:off x="3608823" y="1553275"/>
          <a:ext cx="1123078" cy="35507"/>
        </a:xfrm>
        <a:custGeom>
          <a:avLst/>
          <a:gdLst/>
          <a:ahLst/>
          <a:cxnLst/>
          <a:rect l="0" t="0" r="0" b="0"/>
          <a:pathLst>
            <a:path>
              <a:moveTo>
                <a:pt x="0" y="17753"/>
              </a:moveTo>
              <a:lnTo>
                <a:pt x="1123078" y="17753"/>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dirty="0"/>
        </a:p>
      </dsp:txBody>
      <dsp:txXfrm>
        <a:off x="4142285" y="1542952"/>
        <a:ext cx="56153" cy="56153"/>
      </dsp:txXfrm>
    </dsp:sp>
    <dsp:sp modelId="{BEBA75DA-96BA-4399-A53D-F702949861CD}">
      <dsp:nvSpPr>
        <dsp:cNvPr id="0" name=""/>
        <dsp:cNvSpPr/>
      </dsp:nvSpPr>
      <dsp:spPr>
        <a:xfrm>
          <a:off x="4491037" y="709215"/>
          <a:ext cx="1603374" cy="8016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r-FR" sz="1300" kern="1200" dirty="0"/>
            <a:t>GT 3 : réflexion globale outils de financement</a:t>
          </a:r>
        </a:p>
      </dsp:txBody>
      <dsp:txXfrm>
        <a:off x="4514518" y="732696"/>
        <a:ext cx="1556412" cy="754725"/>
      </dsp:txXfrm>
    </dsp:sp>
    <dsp:sp modelId="{3F36EE64-3310-4ED9-BB32-806130BDF8F4}">
      <dsp:nvSpPr>
        <dsp:cNvPr id="0" name=""/>
        <dsp:cNvSpPr/>
      </dsp:nvSpPr>
      <dsp:spPr>
        <a:xfrm>
          <a:off x="3849687" y="2014246"/>
          <a:ext cx="641350" cy="35507"/>
        </a:xfrm>
        <a:custGeom>
          <a:avLst/>
          <a:gdLst/>
          <a:ahLst/>
          <a:cxnLst/>
          <a:rect l="0" t="0" r="0" b="0"/>
          <a:pathLst>
            <a:path>
              <a:moveTo>
                <a:pt x="0" y="17753"/>
              </a:moveTo>
              <a:lnTo>
                <a:pt x="641350" y="17753"/>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dirty="0"/>
        </a:p>
      </dsp:txBody>
      <dsp:txXfrm>
        <a:off x="4154328" y="2015966"/>
        <a:ext cx="32067" cy="32067"/>
      </dsp:txXfrm>
    </dsp:sp>
    <dsp:sp modelId="{7F1DD967-22A4-4878-91B9-CE4693930676}">
      <dsp:nvSpPr>
        <dsp:cNvPr id="0" name=""/>
        <dsp:cNvSpPr/>
      </dsp:nvSpPr>
      <dsp:spPr>
        <a:xfrm>
          <a:off x="4491037" y="1631156"/>
          <a:ext cx="1603374" cy="8016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r-FR" sz="1300" kern="1200" dirty="0"/>
            <a:t>GT spécifique en petit comité des SDE ayant déjà avancé sur le sujet</a:t>
          </a:r>
        </a:p>
      </dsp:txBody>
      <dsp:txXfrm>
        <a:off x="4514518" y="1654637"/>
        <a:ext cx="1556412" cy="754725"/>
      </dsp:txXfrm>
    </dsp:sp>
    <dsp:sp modelId="{4CA37D9F-B1EE-4C53-A3E4-AC6E148B3326}">
      <dsp:nvSpPr>
        <dsp:cNvPr id="0" name=""/>
        <dsp:cNvSpPr/>
      </dsp:nvSpPr>
      <dsp:spPr>
        <a:xfrm rot="3310531">
          <a:off x="3608823" y="2475216"/>
          <a:ext cx="1123078" cy="35507"/>
        </a:xfrm>
        <a:custGeom>
          <a:avLst/>
          <a:gdLst/>
          <a:ahLst/>
          <a:cxnLst/>
          <a:rect l="0" t="0" r="0" b="0"/>
          <a:pathLst>
            <a:path>
              <a:moveTo>
                <a:pt x="0" y="17753"/>
              </a:moveTo>
              <a:lnTo>
                <a:pt x="1123078" y="17753"/>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dirty="0"/>
        </a:p>
      </dsp:txBody>
      <dsp:txXfrm>
        <a:off x="4142285" y="2464893"/>
        <a:ext cx="56153" cy="56153"/>
      </dsp:txXfrm>
    </dsp:sp>
    <dsp:sp modelId="{D67483C7-05D5-47AD-9791-03345AAA9D8B}">
      <dsp:nvSpPr>
        <dsp:cNvPr id="0" name=""/>
        <dsp:cNvSpPr/>
      </dsp:nvSpPr>
      <dsp:spPr>
        <a:xfrm>
          <a:off x="4491037" y="2553096"/>
          <a:ext cx="1603374" cy="8016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r-FR" sz="1300" kern="1200" dirty="0"/>
            <a:t>Réflexions de la BDT sur les conclusions du GT 2</a:t>
          </a:r>
        </a:p>
      </dsp:txBody>
      <dsp:txXfrm>
        <a:off x="4514518" y="2576577"/>
        <a:ext cx="1556412" cy="7547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E68CC1-C96A-4509-AA3E-49BBDCF47BC2}">
      <dsp:nvSpPr>
        <dsp:cNvPr id="0" name=""/>
        <dsp:cNvSpPr/>
      </dsp:nvSpPr>
      <dsp:spPr>
        <a:xfrm rot="5400000">
          <a:off x="575593" y="1600900"/>
          <a:ext cx="1415858" cy="161190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6B580F-08BE-4834-8046-A599923E816C}">
      <dsp:nvSpPr>
        <dsp:cNvPr id="0" name=""/>
        <dsp:cNvSpPr/>
      </dsp:nvSpPr>
      <dsp:spPr>
        <a:xfrm>
          <a:off x="200476" y="31392"/>
          <a:ext cx="2383471" cy="1668352"/>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t>Nous avons listé les dispositifs de financement identifiés pour la rénovation énergétique des bâtiments tertiaires publics</a:t>
          </a:r>
        </a:p>
      </dsp:txBody>
      <dsp:txXfrm>
        <a:off x="281933" y="112849"/>
        <a:ext cx="2220557" cy="1505438"/>
      </dsp:txXfrm>
    </dsp:sp>
    <dsp:sp modelId="{4C11DEEA-AF74-48E3-B455-598A8057483D}">
      <dsp:nvSpPr>
        <dsp:cNvPr id="0" name=""/>
        <dsp:cNvSpPr/>
      </dsp:nvSpPr>
      <dsp:spPr>
        <a:xfrm>
          <a:off x="2583948" y="190508"/>
          <a:ext cx="1733510" cy="13484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57150" lvl="1" indent="-57150" algn="l" defTabSz="488950">
            <a:lnSpc>
              <a:spcPct val="90000"/>
            </a:lnSpc>
            <a:spcBef>
              <a:spcPct val="0"/>
            </a:spcBef>
            <a:spcAft>
              <a:spcPct val="15000"/>
            </a:spcAft>
            <a:buChar char="•"/>
          </a:pPr>
          <a:r>
            <a:rPr lang="fr-FR" sz="1100" kern="1200" dirty="0"/>
            <a:t>Etape 1</a:t>
          </a:r>
        </a:p>
      </dsp:txBody>
      <dsp:txXfrm>
        <a:off x="2583948" y="190508"/>
        <a:ext cx="1733510" cy="1348436"/>
      </dsp:txXfrm>
    </dsp:sp>
    <dsp:sp modelId="{2FDD6A8F-CA7B-4FB5-B0ED-2A7631EC2FB0}">
      <dsp:nvSpPr>
        <dsp:cNvPr id="0" name=""/>
        <dsp:cNvSpPr/>
      </dsp:nvSpPr>
      <dsp:spPr>
        <a:xfrm rot="5400000">
          <a:off x="2551744" y="3475010"/>
          <a:ext cx="1415858" cy="161190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F8B3034-47B1-4F1E-9993-CB73E5357167}">
      <dsp:nvSpPr>
        <dsp:cNvPr id="0" name=""/>
        <dsp:cNvSpPr/>
      </dsp:nvSpPr>
      <dsp:spPr>
        <a:xfrm>
          <a:off x="2176628" y="1905503"/>
          <a:ext cx="2383471" cy="1668352"/>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t>Les connaissez-vous ? Les utilisez-vous ? Qu’en pensez-vous ?</a:t>
          </a:r>
        </a:p>
      </dsp:txBody>
      <dsp:txXfrm>
        <a:off x="2258085" y="1986960"/>
        <a:ext cx="2220557" cy="1505438"/>
      </dsp:txXfrm>
    </dsp:sp>
    <dsp:sp modelId="{72088EB6-D343-48BB-9717-7511C34F4BBC}">
      <dsp:nvSpPr>
        <dsp:cNvPr id="0" name=""/>
        <dsp:cNvSpPr/>
      </dsp:nvSpPr>
      <dsp:spPr>
        <a:xfrm>
          <a:off x="4560099" y="2064619"/>
          <a:ext cx="1733510" cy="13484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57150" lvl="1" indent="-57150" algn="l" defTabSz="488950">
            <a:lnSpc>
              <a:spcPct val="90000"/>
            </a:lnSpc>
            <a:spcBef>
              <a:spcPct val="0"/>
            </a:spcBef>
            <a:spcAft>
              <a:spcPct val="15000"/>
            </a:spcAft>
            <a:buChar char="•"/>
          </a:pPr>
          <a:r>
            <a:rPr lang="fr-FR" sz="1100" kern="1200" dirty="0"/>
            <a:t>Etape 2</a:t>
          </a:r>
        </a:p>
      </dsp:txBody>
      <dsp:txXfrm>
        <a:off x="4560099" y="2064619"/>
        <a:ext cx="1733510" cy="1348436"/>
      </dsp:txXfrm>
    </dsp:sp>
    <dsp:sp modelId="{29E3DE53-7F34-4341-9A92-F79DC72AACA6}">
      <dsp:nvSpPr>
        <dsp:cNvPr id="0" name=""/>
        <dsp:cNvSpPr/>
      </dsp:nvSpPr>
      <dsp:spPr>
        <a:xfrm>
          <a:off x="4152779" y="3779614"/>
          <a:ext cx="2383471" cy="1668352"/>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t>En voyez-vous d’autres que nous aurions oublié ? Quel()s autre(s) produit(s) pourrions-nous utiliser ? Quels produits seraient idéaux pour vous ? </a:t>
          </a:r>
        </a:p>
      </dsp:txBody>
      <dsp:txXfrm>
        <a:off x="4234236" y="3861071"/>
        <a:ext cx="2220557" cy="1505438"/>
      </dsp:txXfrm>
    </dsp:sp>
    <dsp:sp modelId="{0DF4C3B6-E54F-4E4D-A409-CAA3BC392EEC}">
      <dsp:nvSpPr>
        <dsp:cNvPr id="0" name=""/>
        <dsp:cNvSpPr/>
      </dsp:nvSpPr>
      <dsp:spPr>
        <a:xfrm>
          <a:off x="6426949" y="3786329"/>
          <a:ext cx="2353066" cy="13484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fr-FR" sz="2000" kern="1200" dirty="0"/>
            <a:t>Etape 3</a:t>
          </a:r>
        </a:p>
      </dsp:txBody>
      <dsp:txXfrm>
        <a:off x="6426949" y="3786329"/>
        <a:ext cx="2353066" cy="13484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F3C594-9C81-4A6A-90F8-F00587D99D1D}">
      <dsp:nvSpPr>
        <dsp:cNvPr id="0" name=""/>
        <dsp:cNvSpPr/>
      </dsp:nvSpPr>
      <dsp:spPr>
        <a:xfrm>
          <a:off x="-6391877" y="-978415"/>
          <a:ext cx="7613898" cy="7613898"/>
        </a:xfrm>
        <a:prstGeom prst="blockArc">
          <a:avLst>
            <a:gd name="adj1" fmla="val 18900000"/>
            <a:gd name="adj2" fmla="val 2700000"/>
            <a:gd name="adj3" fmla="val 284"/>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2CECFB-0030-4B53-BC31-202DB27CBFF6}">
      <dsp:nvSpPr>
        <dsp:cNvPr id="0" name=""/>
        <dsp:cNvSpPr/>
      </dsp:nvSpPr>
      <dsp:spPr>
        <a:xfrm>
          <a:off x="396843" y="257170"/>
          <a:ext cx="6941276" cy="5141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8078" tIns="30480" rIns="30480" bIns="30480" numCol="1" spcCol="1270" anchor="ctr" anchorCtr="0">
          <a:noAutofit/>
        </a:bodyPr>
        <a:lstStyle/>
        <a:p>
          <a:pPr marL="0" lvl="0" indent="0" algn="l" defTabSz="533400">
            <a:lnSpc>
              <a:spcPct val="90000"/>
            </a:lnSpc>
            <a:spcBef>
              <a:spcPct val="0"/>
            </a:spcBef>
            <a:spcAft>
              <a:spcPct val="35000"/>
            </a:spcAft>
            <a:buNone/>
          </a:pPr>
          <a:r>
            <a:rPr lang="fr-FR" sz="1200" kern="1200" dirty="0"/>
            <a:t>Tiers financement type Ile de France Energies/ SPEE Picardie/ARTEE mais pour le tertiaire public à voir SPL OSER avec </a:t>
          </a:r>
          <a:r>
            <a:rPr lang="fr-FR" sz="1200" u="sng" kern="1200" dirty="0">
              <a:hlinkClick xmlns:r="http://schemas.openxmlformats.org/officeDocument/2006/relationships" r:id="rId1"/>
            </a:rPr>
            <a:t>https://spl-oser.fr/projets/groupe-scolaire-du-cep-annecy/</a:t>
          </a:r>
          <a:r>
            <a:rPr lang="fr-FR" sz="1200" kern="1200" dirty="0"/>
            <a:t> </a:t>
          </a:r>
        </a:p>
      </dsp:txBody>
      <dsp:txXfrm>
        <a:off x="396843" y="257170"/>
        <a:ext cx="6941276" cy="514114"/>
      </dsp:txXfrm>
    </dsp:sp>
    <dsp:sp modelId="{1F7CB82C-12A9-4B0C-8B72-DC26D27FA420}">
      <dsp:nvSpPr>
        <dsp:cNvPr id="0" name=""/>
        <dsp:cNvSpPr/>
      </dsp:nvSpPr>
      <dsp:spPr>
        <a:xfrm>
          <a:off x="75521" y="192905"/>
          <a:ext cx="642642" cy="64264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8EC246-8AB9-4470-9C77-5A684A141D3D}">
      <dsp:nvSpPr>
        <dsp:cNvPr id="0" name=""/>
        <dsp:cNvSpPr/>
      </dsp:nvSpPr>
      <dsp:spPr>
        <a:xfrm>
          <a:off x="862419" y="1028794"/>
          <a:ext cx="6475700" cy="5141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8078" tIns="30480" rIns="30480" bIns="30480" numCol="1" spcCol="1270" anchor="ctr" anchorCtr="0">
          <a:noAutofit/>
        </a:bodyPr>
        <a:lstStyle/>
        <a:p>
          <a:pPr marL="0" lvl="0" indent="0" algn="l" defTabSz="533400">
            <a:lnSpc>
              <a:spcPct val="90000"/>
            </a:lnSpc>
            <a:spcBef>
              <a:spcPct val="0"/>
            </a:spcBef>
            <a:spcAft>
              <a:spcPct val="35000"/>
            </a:spcAft>
            <a:buNone/>
          </a:pPr>
          <a:r>
            <a:rPr lang="fr-FR" sz="1200" kern="1200" dirty="0"/>
            <a:t>Marché des CEE travaux, valorisation seul ou groupée, passage par un agrégateur </a:t>
          </a:r>
        </a:p>
      </dsp:txBody>
      <dsp:txXfrm>
        <a:off x="862419" y="1028794"/>
        <a:ext cx="6475700" cy="514114"/>
      </dsp:txXfrm>
    </dsp:sp>
    <dsp:sp modelId="{1B008F0C-665C-403E-BBDC-F854E3E522C0}">
      <dsp:nvSpPr>
        <dsp:cNvPr id="0" name=""/>
        <dsp:cNvSpPr/>
      </dsp:nvSpPr>
      <dsp:spPr>
        <a:xfrm>
          <a:off x="541098" y="964529"/>
          <a:ext cx="642642" cy="64264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D78D89-7431-47FA-A994-8541B49EDA28}">
      <dsp:nvSpPr>
        <dsp:cNvPr id="0" name=""/>
        <dsp:cNvSpPr/>
      </dsp:nvSpPr>
      <dsp:spPr>
        <a:xfrm>
          <a:off x="1117553" y="1799852"/>
          <a:ext cx="6220566" cy="5141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8078" tIns="30480" rIns="30480" bIns="30480" numCol="1" spcCol="1270" anchor="ctr" anchorCtr="0">
          <a:noAutofit/>
        </a:bodyPr>
        <a:lstStyle/>
        <a:p>
          <a:pPr marL="0" lvl="0" indent="0" algn="l" defTabSz="533400">
            <a:lnSpc>
              <a:spcPct val="90000"/>
            </a:lnSpc>
            <a:spcBef>
              <a:spcPct val="0"/>
            </a:spcBef>
            <a:spcAft>
              <a:spcPct val="35000"/>
            </a:spcAft>
            <a:buNone/>
          </a:pPr>
          <a:r>
            <a:rPr lang="fr-FR" sz="1200" kern="1200" dirty="0"/>
            <a:t>Programme CEE pour l’amont, type ACTEE</a:t>
          </a:r>
        </a:p>
      </dsp:txBody>
      <dsp:txXfrm>
        <a:off x="1117553" y="1799852"/>
        <a:ext cx="6220566" cy="514114"/>
      </dsp:txXfrm>
    </dsp:sp>
    <dsp:sp modelId="{3994E353-6D50-4D1B-A22B-5ED2E476CDFA}">
      <dsp:nvSpPr>
        <dsp:cNvPr id="0" name=""/>
        <dsp:cNvSpPr/>
      </dsp:nvSpPr>
      <dsp:spPr>
        <a:xfrm>
          <a:off x="796232" y="1735588"/>
          <a:ext cx="642642" cy="64264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12D616E-7493-4FBF-87A5-A9DBDB2A60C4}">
      <dsp:nvSpPr>
        <dsp:cNvPr id="0" name=""/>
        <dsp:cNvSpPr/>
      </dsp:nvSpPr>
      <dsp:spPr>
        <a:xfrm>
          <a:off x="1199015" y="2571476"/>
          <a:ext cx="6139104" cy="5141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8078" tIns="30480" rIns="30480" bIns="30480" numCol="1" spcCol="1270" anchor="ctr" anchorCtr="0">
          <a:noAutofit/>
        </a:bodyPr>
        <a:lstStyle/>
        <a:p>
          <a:pPr marL="0" lvl="0" indent="0" algn="l" defTabSz="533400">
            <a:lnSpc>
              <a:spcPct val="90000"/>
            </a:lnSpc>
            <a:spcBef>
              <a:spcPct val="0"/>
            </a:spcBef>
            <a:spcAft>
              <a:spcPct val="35000"/>
            </a:spcAft>
            <a:buNone/>
          </a:pPr>
          <a:r>
            <a:rPr lang="fr-FR" sz="1200" kern="1200" dirty="0"/>
            <a:t>Intracting</a:t>
          </a:r>
        </a:p>
      </dsp:txBody>
      <dsp:txXfrm>
        <a:off x="1199015" y="2571476"/>
        <a:ext cx="6139104" cy="514114"/>
      </dsp:txXfrm>
    </dsp:sp>
    <dsp:sp modelId="{F30F04E0-C771-4CD3-91D5-F172A8670D72}">
      <dsp:nvSpPr>
        <dsp:cNvPr id="0" name=""/>
        <dsp:cNvSpPr/>
      </dsp:nvSpPr>
      <dsp:spPr>
        <a:xfrm>
          <a:off x="877693" y="2507212"/>
          <a:ext cx="642642" cy="64264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6EB6CC8-6C44-41EC-B610-BFB4CD6B2123}">
      <dsp:nvSpPr>
        <dsp:cNvPr id="0" name=""/>
        <dsp:cNvSpPr/>
      </dsp:nvSpPr>
      <dsp:spPr>
        <a:xfrm>
          <a:off x="1117553" y="3343100"/>
          <a:ext cx="6220566" cy="5141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8078" tIns="30480" rIns="30480" bIns="30480" numCol="1" spcCol="1270" anchor="ctr" anchorCtr="0">
          <a:noAutofit/>
        </a:bodyPr>
        <a:lstStyle/>
        <a:p>
          <a:pPr marL="0" lvl="0" indent="0" algn="l" defTabSz="533400">
            <a:lnSpc>
              <a:spcPct val="90000"/>
            </a:lnSpc>
            <a:spcBef>
              <a:spcPct val="0"/>
            </a:spcBef>
            <a:spcAft>
              <a:spcPct val="35000"/>
            </a:spcAft>
            <a:buNone/>
          </a:pPr>
          <a:r>
            <a:rPr lang="fr-FR" sz="1200" kern="1200" dirty="0"/>
            <a:t>MPGP/CPE</a:t>
          </a:r>
        </a:p>
      </dsp:txBody>
      <dsp:txXfrm>
        <a:off x="1117553" y="3343100"/>
        <a:ext cx="6220566" cy="514114"/>
      </dsp:txXfrm>
    </dsp:sp>
    <dsp:sp modelId="{D6958B9A-1B63-4564-ADE3-ED2B18B10011}">
      <dsp:nvSpPr>
        <dsp:cNvPr id="0" name=""/>
        <dsp:cNvSpPr/>
      </dsp:nvSpPr>
      <dsp:spPr>
        <a:xfrm>
          <a:off x="796232" y="3278836"/>
          <a:ext cx="642642" cy="64264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F40BC0E-DAFA-4214-AACE-DA8D46B30954}">
      <dsp:nvSpPr>
        <dsp:cNvPr id="0" name=""/>
        <dsp:cNvSpPr/>
      </dsp:nvSpPr>
      <dsp:spPr>
        <a:xfrm>
          <a:off x="862419" y="4114158"/>
          <a:ext cx="6475700" cy="5141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8078" tIns="30480" rIns="30480" bIns="30480" numCol="1" spcCol="1270" anchor="ctr" anchorCtr="0">
          <a:noAutofit/>
        </a:bodyPr>
        <a:lstStyle/>
        <a:p>
          <a:pPr marL="0" lvl="0" indent="0" algn="l" defTabSz="533400">
            <a:lnSpc>
              <a:spcPct val="90000"/>
            </a:lnSpc>
            <a:spcBef>
              <a:spcPct val="0"/>
            </a:spcBef>
            <a:spcAft>
              <a:spcPct val="35000"/>
            </a:spcAft>
            <a:buNone/>
          </a:pPr>
          <a:r>
            <a:rPr lang="fr-FR" sz="1200" kern="1200" dirty="0"/>
            <a:t>Subventions Régions</a:t>
          </a:r>
        </a:p>
      </dsp:txBody>
      <dsp:txXfrm>
        <a:off x="862419" y="4114158"/>
        <a:ext cx="6475700" cy="514114"/>
      </dsp:txXfrm>
    </dsp:sp>
    <dsp:sp modelId="{6A0AE80D-C973-42C0-BFDE-DD18E492FC8C}">
      <dsp:nvSpPr>
        <dsp:cNvPr id="0" name=""/>
        <dsp:cNvSpPr/>
      </dsp:nvSpPr>
      <dsp:spPr>
        <a:xfrm>
          <a:off x="541098" y="4049894"/>
          <a:ext cx="642642" cy="64264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11326A-A4DF-4A19-BAE9-13F1046C2645}">
      <dsp:nvSpPr>
        <dsp:cNvPr id="0" name=""/>
        <dsp:cNvSpPr/>
      </dsp:nvSpPr>
      <dsp:spPr>
        <a:xfrm>
          <a:off x="396843" y="4885782"/>
          <a:ext cx="6941276" cy="5141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8078" tIns="30480" rIns="30480" bIns="30480" numCol="1" spcCol="1270" anchor="ctr" anchorCtr="0">
          <a:noAutofit/>
        </a:bodyPr>
        <a:lstStyle/>
        <a:p>
          <a:pPr marL="0" lvl="0" indent="0" algn="l" defTabSz="533400">
            <a:lnSpc>
              <a:spcPct val="90000"/>
            </a:lnSpc>
            <a:spcBef>
              <a:spcPct val="0"/>
            </a:spcBef>
            <a:spcAft>
              <a:spcPct val="35000"/>
            </a:spcAft>
            <a:buNone/>
          </a:pPr>
          <a:r>
            <a:rPr lang="fr-FR" sz="1200" kern="1200" dirty="0"/>
            <a:t>Subventions FEDER</a:t>
          </a:r>
        </a:p>
      </dsp:txBody>
      <dsp:txXfrm>
        <a:off x="396843" y="4885782"/>
        <a:ext cx="6941276" cy="514114"/>
      </dsp:txXfrm>
    </dsp:sp>
    <dsp:sp modelId="{ADEE69C0-B86E-4E3E-9DC7-2D87A8A87A2A}">
      <dsp:nvSpPr>
        <dsp:cNvPr id="0" name=""/>
        <dsp:cNvSpPr/>
      </dsp:nvSpPr>
      <dsp:spPr>
        <a:xfrm>
          <a:off x="75521" y="4821518"/>
          <a:ext cx="642642" cy="64264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F3C594-9C81-4A6A-90F8-F00587D99D1D}">
      <dsp:nvSpPr>
        <dsp:cNvPr id="0" name=""/>
        <dsp:cNvSpPr/>
      </dsp:nvSpPr>
      <dsp:spPr>
        <a:xfrm>
          <a:off x="-6396702" y="-978415"/>
          <a:ext cx="7613898" cy="7613898"/>
        </a:xfrm>
        <a:prstGeom prst="blockArc">
          <a:avLst>
            <a:gd name="adj1" fmla="val 18900000"/>
            <a:gd name="adj2" fmla="val 2700000"/>
            <a:gd name="adj3" fmla="val 284"/>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2CECFB-0030-4B53-BC31-202DB27CBFF6}">
      <dsp:nvSpPr>
        <dsp:cNvPr id="0" name=""/>
        <dsp:cNvSpPr/>
      </dsp:nvSpPr>
      <dsp:spPr>
        <a:xfrm>
          <a:off x="636968" y="434915"/>
          <a:ext cx="6696325" cy="8702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0787" tIns="66040" rIns="66040" bIns="66040" numCol="1" spcCol="1270" anchor="ctr" anchorCtr="0">
          <a:noAutofit/>
        </a:bodyPr>
        <a:lstStyle/>
        <a:p>
          <a:pPr marL="0" lvl="0" indent="0" algn="l" defTabSz="1155700">
            <a:lnSpc>
              <a:spcPct val="90000"/>
            </a:lnSpc>
            <a:spcBef>
              <a:spcPct val="0"/>
            </a:spcBef>
            <a:spcAft>
              <a:spcPct val="35000"/>
            </a:spcAft>
            <a:buNone/>
          </a:pPr>
          <a:r>
            <a:rPr lang="fr-FR" sz="2600" kern="1200" dirty="0"/>
            <a:t>Subventions Départements</a:t>
          </a:r>
        </a:p>
      </dsp:txBody>
      <dsp:txXfrm>
        <a:off x="636968" y="434915"/>
        <a:ext cx="6696325" cy="870283"/>
      </dsp:txXfrm>
    </dsp:sp>
    <dsp:sp modelId="{1F7CB82C-12A9-4B0C-8B72-DC26D27FA420}">
      <dsp:nvSpPr>
        <dsp:cNvPr id="0" name=""/>
        <dsp:cNvSpPr/>
      </dsp:nvSpPr>
      <dsp:spPr>
        <a:xfrm>
          <a:off x="93041" y="326129"/>
          <a:ext cx="1087853" cy="108785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8EC246-8AB9-4470-9C77-5A684A141D3D}">
      <dsp:nvSpPr>
        <dsp:cNvPr id="0" name=""/>
        <dsp:cNvSpPr/>
      </dsp:nvSpPr>
      <dsp:spPr>
        <a:xfrm>
          <a:off x="1135922" y="1740566"/>
          <a:ext cx="6197372" cy="8702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0787" tIns="66040" rIns="66040" bIns="66040" numCol="1" spcCol="1270" anchor="ctr" anchorCtr="0">
          <a:noAutofit/>
        </a:bodyPr>
        <a:lstStyle/>
        <a:p>
          <a:pPr marL="0" lvl="0" indent="0" algn="l" defTabSz="1155700">
            <a:lnSpc>
              <a:spcPct val="90000"/>
            </a:lnSpc>
            <a:spcBef>
              <a:spcPct val="0"/>
            </a:spcBef>
            <a:spcAft>
              <a:spcPct val="35000"/>
            </a:spcAft>
            <a:buNone/>
          </a:pPr>
          <a:r>
            <a:rPr lang="fr-FR" sz="2600" kern="1200" dirty="0"/>
            <a:t>Taxes Elec :Consommation Finale d'Electricité (TCFE)</a:t>
          </a:r>
        </a:p>
      </dsp:txBody>
      <dsp:txXfrm>
        <a:off x="1135922" y="1740566"/>
        <a:ext cx="6197372" cy="870283"/>
      </dsp:txXfrm>
    </dsp:sp>
    <dsp:sp modelId="{1B008F0C-665C-403E-BBDC-F854E3E522C0}">
      <dsp:nvSpPr>
        <dsp:cNvPr id="0" name=""/>
        <dsp:cNvSpPr/>
      </dsp:nvSpPr>
      <dsp:spPr>
        <a:xfrm>
          <a:off x="591995" y="1631780"/>
          <a:ext cx="1087853" cy="108785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D78D89-7431-47FA-A994-8541B49EDA28}">
      <dsp:nvSpPr>
        <dsp:cNvPr id="0" name=""/>
        <dsp:cNvSpPr/>
      </dsp:nvSpPr>
      <dsp:spPr>
        <a:xfrm>
          <a:off x="1135922" y="3046217"/>
          <a:ext cx="6197372" cy="8702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0787" tIns="66040" rIns="66040" bIns="66040" numCol="1" spcCol="1270" anchor="ctr" anchorCtr="0">
          <a:noAutofit/>
        </a:bodyPr>
        <a:lstStyle/>
        <a:p>
          <a:pPr marL="0" lvl="0" indent="0" algn="l" defTabSz="1155700">
            <a:lnSpc>
              <a:spcPct val="90000"/>
            </a:lnSpc>
            <a:spcBef>
              <a:spcPct val="0"/>
            </a:spcBef>
            <a:spcAft>
              <a:spcPct val="35000"/>
            </a:spcAft>
            <a:buNone/>
          </a:pPr>
          <a:r>
            <a:rPr lang="fr-FR" sz="2600" kern="1200" dirty="0"/>
            <a:t>DSIL - </a:t>
          </a:r>
          <a:r>
            <a:rPr lang="fr-FR" sz="2600" b="0" kern="1200" dirty="0"/>
            <a:t>Dotation de soutien à l'investissement local (D.S.I.L) </a:t>
          </a:r>
        </a:p>
      </dsp:txBody>
      <dsp:txXfrm>
        <a:off x="1135922" y="3046217"/>
        <a:ext cx="6197372" cy="870283"/>
      </dsp:txXfrm>
    </dsp:sp>
    <dsp:sp modelId="{3994E353-6D50-4D1B-A22B-5ED2E476CDFA}">
      <dsp:nvSpPr>
        <dsp:cNvPr id="0" name=""/>
        <dsp:cNvSpPr/>
      </dsp:nvSpPr>
      <dsp:spPr>
        <a:xfrm>
          <a:off x="591995" y="2937432"/>
          <a:ext cx="1087853" cy="108785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12D616E-7493-4FBF-87A5-A9DBDB2A60C4}">
      <dsp:nvSpPr>
        <dsp:cNvPr id="0" name=""/>
        <dsp:cNvSpPr/>
      </dsp:nvSpPr>
      <dsp:spPr>
        <a:xfrm>
          <a:off x="585005" y="4334958"/>
          <a:ext cx="6696325" cy="8702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0787" tIns="66040" rIns="66040" bIns="66040" numCol="1" spcCol="1270" anchor="ctr" anchorCtr="0">
          <a:noAutofit/>
        </a:bodyPr>
        <a:lstStyle/>
        <a:p>
          <a:pPr marL="0" lvl="0" indent="0" algn="l" defTabSz="1155700">
            <a:lnSpc>
              <a:spcPct val="90000"/>
            </a:lnSpc>
            <a:spcBef>
              <a:spcPct val="0"/>
            </a:spcBef>
            <a:spcAft>
              <a:spcPct val="35000"/>
            </a:spcAft>
            <a:buNone/>
          </a:pPr>
          <a:r>
            <a:rPr lang="fr-FR" sz="2600" kern="1200" dirty="0"/>
            <a:t>Fonds de concours</a:t>
          </a:r>
        </a:p>
      </dsp:txBody>
      <dsp:txXfrm>
        <a:off x="585005" y="4334958"/>
        <a:ext cx="6696325" cy="870283"/>
      </dsp:txXfrm>
    </dsp:sp>
    <dsp:sp modelId="{F30F04E0-C771-4CD3-91D5-F172A8670D72}">
      <dsp:nvSpPr>
        <dsp:cNvPr id="0" name=""/>
        <dsp:cNvSpPr/>
      </dsp:nvSpPr>
      <dsp:spPr>
        <a:xfrm>
          <a:off x="93041" y="4243083"/>
          <a:ext cx="1087853" cy="108785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8842FA8-8F61-4F91-B4C2-9FE56B686156}" type="datetimeFigureOut">
              <a:rPr lang="fr-FR" smtClean="0"/>
              <a:t>24/04/2020</a:t>
            </a:fld>
            <a:endParaRPr lang="fr-FR" dirty="0"/>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5AC3BFE-0984-4E95-8CD5-2DD4B01AC34B}" type="slidenum">
              <a:rPr lang="fr-FR" smtClean="0"/>
              <a:t>‹N°›</a:t>
            </a:fld>
            <a:endParaRPr lang="fr-FR" dirty="0"/>
          </a:p>
        </p:txBody>
      </p:sp>
    </p:spTree>
    <p:extLst>
      <p:ext uri="{BB962C8B-B14F-4D97-AF65-F5344CB8AC3E}">
        <p14:creationId xmlns:p14="http://schemas.microsoft.com/office/powerpoint/2010/main" val="35633656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443B53A-45E6-482A-BF5A-DEEF973159A9}" type="datetimeFigureOut">
              <a:rPr lang="fr-FR" smtClean="0"/>
              <a:t>24/04/2020</a:t>
            </a:fld>
            <a:endParaRPr lang="fr-FR" dirty="0"/>
          </a:p>
        </p:txBody>
      </p:sp>
      <p:sp>
        <p:nvSpPr>
          <p:cNvPr id="4" name="Espace réservé de l'image des diapositives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319A0AA-FFD6-4E04-A67D-18EAB49EBEBC}" type="slidenum">
              <a:rPr lang="fr-FR" smtClean="0"/>
              <a:t>‹N°›</a:t>
            </a:fld>
            <a:endParaRPr lang="fr-FR" dirty="0"/>
          </a:p>
        </p:txBody>
      </p:sp>
    </p:spTree>
    <p:extLst>
      <p:ext uri="{BB962C8B-B14F-4D97-AF65-F5344CB8AC3E}">
        <p14:creationId xmlns:p14="http://schemas.microsoft.com/office/powerpoint/2010/main" val="3582346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cohesion-territoires.gouv.fr</a:t>
            </a:r>
          </a:p>
        </p:txBody>
      </p:sp>
      <p:sp>
        <p:nvSpPr>
          <p:cNvPr id="4" name="Espace réservé du numéro de diapositive 3"/>
          <p:cNvSpPr>
            <a:spLocks noGrp="1"/>
          </p:cNvSpPr>
          <p:nvPr>
            <p:ph type="sldNum" sz="quarter" idx="10"/>
          </p:nvPr>
        </p:nvSpPr>
        <p:spPr/>
        <p:txBody>
          <a:bodyPr/>
          <a:lstStyle/>
          <a:p>
            <a:fld id="{B98A71C2-611D-499D-8097-5B6671A13D90}" type="slidenum">
              <a:rPr lang="fr-FR" smtClean="0"/>
              <a:t>22</a:t>
            </a:fld>
            <a:endParaRPr lang="fr-FR" dirty="0"/>
          </a:p>
        </p:txBody>
      </p:sp>
    </p:spTree>
    <p:extLst>
      <p:ext uri="{BB962C8B-B14F-4D97-AF65-F5344CB8AC3E}">
        <p14:creationId xmlns:p14="http://schemas.microsoft.com/office/powerpoint/2010/main" val="1306659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22 actionnaires // intervention Rhône-Alpes et Auvergne // </a:t>
            </a:r>
            <a:r>
              <a:rPr lang="fr-FR" sz="1200" dirty="0">
                <a:latin typeface="+mn-lt"/>
              </a:rPr>
              <a:t>opération d’ensemble comprenant financement, réalisation des travaux, exploitation/maintenance et engagement de performance énergétique</a:t>
            </a:r>
            <a:endParaRPr lang="fr-FR" dirty="0"/>
          </a:p>
        </p:txBody>
      </p:sp>
      <p:sp>
        <p:nvSpPr>
          <p:cNvPr id="4" name="Espace réservé du numéro de diapositive 3"/>
          <p:cNvSpPr>
            <a:spLocks noGrp="1"/>
          </p:cNvSpPr>
          <p:nvPr>
            <p:ph type="sldNum" sz="quarter" idx="10"/>
          </p:nvPr>
        </p:nvSpPr>
        <p:spPr/>
        <p:txBody>
          <a:bodyPr/>
          <a:lstStyle/>
          <a:p>
            <a:fld id="{B98A71C2-611D-499D-8097-5B6671A13D90}" type="slidenum">
              <a:rPr lang="fr-FR" smtClean="0"/>
              <a:t>23</a:t>
            </a:fld>
            <a:endParaRPr lang="fr-FR" dirty="0"/>
          </a:p>
        </p:txBody>
      </p:sp>
    </p:spTree>
    <p:extLst>
      <p:ext uri="{BB962C8B-B14F-4D97-AF65-F5344CB8AC3E}">
        <p14:creationId xmlns:p14="http://schemas.microsoft.com/office/powerpoint/2010/main" val="4534457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Diapositive de titre">
    <p:bg>
      <p:bgPr>
        <a:solidFill>
          <a:schemeClr val="bg1"/>
        </a:solidFill>
        <a:effectLst/>
      </p:bgPr>
    </p:bg>
    <p:spTree>
      <p:nvGrpSpPr>
        <p:cNvPr id="1" name=""/>
        <p:cNvGrpSpPr/>
        <p:nvPr/>
      </p:nvGrpSpPr>
      <p:grpSpPr>
        <a:xfrm>
          <a:off x="0" y="0"/>
          <a:ext cx="0" cy="0"/>
          <a:chOff x="0" y="0"/>
          <a:chExt cx="0" cy="0"/>
        </a:xfrm>
      </p:grpSpPr>
      <p:pic>
        <p:nvPicPr>
          <p:cNvPr id="23" name="Image 22" descr="Pétale en-têt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3779520" cy="1801368"/>
          </a:xfrm>
          <a:prstGeom prst="rect">
            <a:avLst/>
          </a:prstGeom>
        </p:spPr>
      </p:pic>
      <p:pic>
        <p:nvPicPr>
          <p:cNvPr id="24" name="Image 23" descr="Logo TE-quadri.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466" y="332656"/>
            <a:ext cx="1511999" cy="436572"/>
          </a:xfrm>
          <a:prstGeom prst="rect">
            <a:avLst/>
          </a:prstGeom>
        </p:spPr>
      </p:pic>
      <p:sp>
        <p:nvSpPr>
          <p:cNvPr id="25" name="Rectangle 24"/>
          <p:cNvSpPr/>
          <p:nvPr userDrawn="1"/>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pic>
        <p:nvPicPr>
          <p:cNvPr id="26" name="Picture 2" descr="Y:\Documents\LOGO-FNCCR plein_Sept 201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28991" y="5445224"/>
            <a:ext cx="1019474" cy="943914"/>
          </a:xfrm>
          <a:prstGeom prst="rect">
            <a:avLst/>
          </a:prstGeom>
          <a:noFill/>
          <a:extLst>
            <a:ext uri="{909E8E84-426E-40DD-AFC4-6F175D3DCCD1}">
              <a14:hiddenFill xmlns:a14="http://schemas.microsoft.com/office/drawing/2010/main">
                <a:solidFill>
                  <a:srgbClr val="FFFFFF"/>
                </a:solidFill>
              </a14:hiddenFill>
            </a:ext>
          </a:extLst>
        </p:spPr>
      </p:pic>
      <p:sp>
        <p:nvSpPr>
          <p:cNvPr id="5" name="Titre 4"/>
          <p:cNvSpPr>
            <a:spLocks noGrp="1"/>
          </p:cNvSpPr>
          <p:nvPr>
            <p:ph type="title"/>
          </p:nvPr>
        </p:nvSpPr>
        <p:spPr>
          <a:xfrm>
            <a:off x="712082" y="1910232"/>
            <a:ext cx="7897081" cy="1885393"/>
          </a:xfrm>
        </p:spPr>
        <p:txBody>
          <a:bodyPr>
            <a:noAutofit/>
          </a:bodyPr>
          <a:lstStyle>
            <a:lvl1pPr marL="0" indent="0">
              <a:buFontTx/>
              <a:buNone/>
              <a:defRPr sz="6000">
                <a:solidFill>
                  <a:srgbClr val="46505A"/>
                </a:solidFill>
              </a:defRPr>
            </a:lvl1pPr>
          </a:lstStyle>
          <a:p>
            <a:r>
              <a:rPr lang="fr-FR"/>
              <a:t>Modifiez le style du titre</a:t>
            </a:r>
            <a:endParaRPr lang="fr-FR" dirty="0"/>
          </a:p>
        </p:txBody>
      </p:sp>
      <p:cxnSp>
        <p:nvCxnSpPr>
          <p:cNvPr id="10" name="Connecteur droit 9"/>
          <p:cNvCxnSpPr/>
          <p:nvPr/>
        </p:nvCxnSpPr>
        <p:spPr>
          <a:xfrm>
            <a:off x="611560" y="4437112"/>
            <a:ext cx="720000" cy="0"/>
          </a:xfrm>
          <a:prstGeom prst="line">
            <a:avLst/>
          </a:prstGeom>
          <a:ln w="101600" cmpd="sng">
            <a:solidFill>
              <a:srgbClr val="9B3787"/>
            </a:solidFill>
          </a:ln>
          <a:effectLst/>
        </p:spPr>
        <p:style>
          <a:lnRef idx="2">
            <a:schemeClr val="accent1"/>
          </a:lnRef>
          <a:fillRef idx="0">
            <a:schemeClr val="accent1"/>
          </a:fillRef>
          <a:effectRef idx="1">
            <a:schemeClr val="accent1"/>
          </a:effectRef>
          <a:fontRef idx="minor">
            <a:schemeClr val="tx1"/>
          </a:fontRef>
        </p:style>
      </p:cxnSp>
      <p:sp>
        <p:nvSpPr>
          <p:cNvPr id="7" name="Espace réservé du texte 6"/>
          <p:cNvSpPr>
            <a:spLocks noGrp="1"/>
          </p:cNvSpPr>
          <p:nvPr>
            <p:ph type="body" sz="quarter" idx="10"/>
          </p:nvPr>
        </p:nvSpPr>
        <p:spPr>
          <a:xfrm>
            <a:off x="611560" y="4703863"/>
            <a:ext cx="4235450" cy="1482725"/>
          </a:xfrm>
        </p:spPr>
        <p:txBody>
          <a:bodyPr>
            <a:normAutofit/>
          </a:bodyPr>
          <a:lstStyle>
            <a:lvl1pPr marL="0" indent="0">
              <a:buFontTx/>
              <a:buNone/>
              <a:defRPr sz="3000">
                <a:solidFill>
                  <a:schemeClr val="tx1"/>
                </a:solidFill>
                <a:latin typeface="Titillium Lt" panose="00000400000000000000" pitchFamily="50" charset="0"/>
              </a:defRPr>
            </a:lvl1pPr>
          </a:lstStyle>
          <a:p>
            <a:pPr lvl="0"/>
            <a:r>
              <a:rPr lang="fr-FR"/>
              <a:t>Modifier les styles du texte du masque</a:t>
            </a:r>
          </a:p>
        </p:txBody>
      </p:sp>
      <p:sp>
        <p:nvSpPr>
          <p:cNvPr id="9" name="Espace réservé de la date 3"/>
          <p:cNvSpPr>
            <a:spLocks noGrp="1"/>
          </p:cNvSpPr>
          <p:nvPr>
            <p:ph type="dt" sz="half" idx="2"/>
          </p:nvPr>
        </p:nvSpPr>
        <p:spPr>
          <a:xfrm>
            <a:off x="25383" y="6485742"/>
            <a:ext cx="2057400" cy="365125"/>
          </a:xfrm>
          <a:prstGeom prst="rect">
            <a:avLst/>
          </a:prstGeom>
        </p:spPr>
        <p:txBody>
          <a:bodyPr vert="horz" lIns="91440" tIns="45720" rIns="91440" bIns="45720" rtlCol="0" anchor="ctr"/>
          <a:lstStyle>
            <a:lvl1pPr algn="l">
              <a:defRPr sz="1000">
                <a:solidFill>
                  <a:schemeClr val="bg1"/>
                </a:solidFill>
                <a:latin typeface="Titillium" panose="00000500000000000000" pitchFamily="50" charset="0"/>
              </a:defRPr>
            </a:lvl1pPr>
          </a:lstStyle>
          <a:p>
            <a:r>
              <a:rPr lang="fr-FR" dirty="0"/>
              <a:t>G. Perrin</a:t>
            </a:r>
          </a:p>
        </p:txBody>
      </p:sp>
    </p:spTree>
    <p:extLst>
      <p:ext uri="{BB962C8B-B14F-4D97-AF65-F5344CB8AC3E}">
        <p14:creationId xmlns:p14="http://schemas.microsoft.com/office/powerpoint/2010/main" val="308566982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5" name="Espace réservé du texte 4"/>
          <p:cNvSpPr>
            <a:spLocks noGrp="1"/>
          </p:cNvSpPr>
          <p:nvPr>
            <p:ph type="body" sz="quarter" idx="10"/>
          </p:nvPr>
        </p:nvSpPr>
        <p:spPr>
          <a:xfrm>
            <a:off x="465826" y="1208028"/>
            <a:ext cx="8566031" cy="5028871"/>
          </a:xfrm>
          <a:prstGeom prst="rect">
            <a:avLst/>
          </a:prstGeom>
        </p:spPr>
        <p:txBody>
          <a:bodyPr/>
          <a:lstStyle>
            <a:lvl1pPr>
              <a:defRPr sz="2800">
                <a:solidFill>
                  <a:srgbClr val="9B3787"/>
                </a:solidFill>
              </a:defRPr>
            </a:lvl1pPr>
            <a:lvl2pPr>
              <a:defRPr sz="2400">
                <a:solidFill>
                  <a:srgbClr val="9B3787"/>
                </a:solidFill>
                <a:latin typeface="Titillium" panose="00000500000000000000" pitchFamily="50" charset="0"/>
              </a:defRPr>
            </a:lvl2pPr>
            <a:lvl3pPr>
              <a:defRPr sz="2000">
                <a:solidFill>
                  <a:srgbClr val="9B3787"/>
                </a:solidFill>
                <a:latin typeface="Titillium" panose="00000500000000000000" pitchFamily="50" charset="0"/>
              </a:defRPr>
            </a:lvl3pPr>
            <a:lvl4pPr>
              <a:defRPr sz="1800">
                <a:solidFill>
                  <a:srgbClr val="9B3787"/>
                </a:solidFill>
                <a:latin typeface="Titillium" panose="00000500000000000000" pitchFamily="50" charset="0"/>
              </a:defRPr>
            </a:lvl4pPr>
            <a:lvl5pPr>
              <a:defRPr sz="1600">
                <a:solidFill>
                  <a:srgbClr val="9B3787"/>
                </a:solidFill>
                <a:latin typeface="Titillium" panose="00000500000000000000" pitchFamily="50" charset="0"/>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Titre 5"/>
          <p:cNvSpPr>
            <a:spLocks noGrp="1"/>
          </p:cNvSpPr>
          <p:nvPr>
            <p:ph type="title"/>
          </p:nvPr>
        </p:nvSpPr>
        <p:spPr>
          <a:xfrm>
            <a:off x="465826" y="365127"/>
            <a:ext cx="8049524" cy="471637"/>
          </a:xfrm>
          <a:prstGeom prst="rect">
            <a:avLst/>
          </a:prstGeom>
        </p:spPr>
        <p:txBody>
          <a:bodyPr/>
          <a:lstStyle>
            <a:lvl1pPr marL="457200" indent="-457200">
              <a:buFont typeface="+mj-lt"/>
              <a:buAutoNum type="arabicPeriod"/>
              <a:defRPr sz="2000" b="1">
                <a:solidFill>
                  <a:srgbClr val="32B9C8"/>
                </a:solidFill>
                <a:latin typeface="Titillium" panose="00000500000000000000" pitchFamily="50" charset="0"/>
              </a:defRPr>
            </a:lvl1pPr>
          </a:lstStyle>
          <a:p>
            <a:r>
              <a:rPr lang="fr-FR"/>
              <a:t>Modifiez le style du titre</a:t>
            </a:r>
            <a:endParaRPr lang="fr-FR" dirty="0"/>
          </a:p>
        </p:txBody>
      </p:sp>
      <p:sp>
        <p:nvSpPr>
          <p:cNvPr id="11" name="Rectangle 10"/>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sp>
        <p:nvSpPr>
          <p:cNvPr id="13" name="Espace réservé de la date 3"/>
          <p:cNvSpPr>
            <a:spLocks noGrp="1"/>
          </p:cNvSpPr>
          <p:nvPr>
            <p:ph type="dt" sz="half" idx="2"/>
          </p:nvPr>
        </p:nvSpPr>
        <p:spPr>
          <a:xfrm>
            <a:off x="25383" y="6485742"/>
            <a:ext cx="2057400" cy="365125"/>
          </a:xfrm>
          <a:prstGeom prst="rect">
            <a:avLst/>
          </a:prstGeom>
        </p:spPr>
        <p:txBody>
          <a:bodyPr vert="horz" lIns="91440" tIns="45720" rIns="91440" bIns="45720" rtlCol="0" anchor="ctr"/>
          <a:lstStyle>
            <a:lvl1pPr algn="l">
              <a:defRPr sz="1000" i="1">
                <a:solidFill>
                  <a:schemeClr val="bg1"/>
                </a:solidFill>
                <a:latin typeface="Titillium" panose="00000500000000000000" pitchFamily="50" charset="0"/>
              </a:defRPr>
            </a:lvl1pPr>
          </a:lstStyle>
          <a:p>
            <a:r>
              <a:rPr lang="fr-FR" dirty="0"/>
              <a:t>G. Perrin</a:t>
            </a:r>
          </a:p>
        </p:txBody>
      </p:sp>
      <p:sp>
        <p:nvSpPr>
          <p:cNvPr id="14" name="Espace réservé du numéro de diapositive 5"/>
          <p:cNvSpPr>
            <a:spLocks noGrp="1"/>
          </p:cNvSpPr>
          <p:nvPr>
            <p:ph type="sldNum" sz="quarter" idx="4"/>
          </p:nvPr>
        </p:nvSpPr>
        <p:spPr>
          <a:xfrm>
            <a:off x="7061217" y="6505717"/>
            <a:ext cx="2057400" cy="365125"/>
          </a:xfrm>
          <a:prstGeom prst="rect">
            <a:avLst/>
          </a:prstGeom>
        </p:spPr>
        <p:txBody>
          <a:bodyPr vert="horz" lIns="91440" tIns="45720" rIns="91440" bIns="45720" rtlCol="0" anchor="ctr"/>
          <a:lstStyle>
            <a:lvl1pPr algn="r">
              <a:defRPr sz="1000">
                <a:solidFill>
                  <a:schemeClr val="bg1"/>
                </a:solidFill>
                <a:latin typeface="Titillium" panose="00000500000000000000" pitchFamily="50" charset="0"/>
              </a:defRPr>
            </a:lvl1pPr>
          </a:lstStyle>
          <a:p>
            <a:fld id="{E0E0DBF5-A871-4C07-8BC2-9FD70CC431DE}" type="slidenum">
              <a:rPr lang="fr-FR" smtClean="0"/>
              <a:t>‹N°›</a:t>
            </a:fld>
            <a:endParaRPr lang="fr-FR" dirty="0"/>
          </a:p>
        </p:txBody>
      </p:sp>
    </p:spTree>
    <p:extLst>
      <p:ext uri="{BB962C8B-B14F-4D97-AF65-F5344CB8AC3E}">
        <p14:creationId xmlns:p14="http://schemas.microsoft.com/office/powerpoint/2010/main" val="2256098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ommaire">
    <p:bg>
      <p:bgPr>
        <a:solidFill>
          <a:schemeClr val="bg1"/>
        </a:solidFill>
        <a:effectLst/>
      </p:bgPr>
    </p:bg>
    <p:spTree>
      <p:nvGrpSpPr>
        <p:cNvPr id="1" name=""/>
        <p:cNvGrpSpPr/>
        <p:nvPr/>
      </p:nvGrpSpPr>
      <p:grpSpPr>
        <a:xfrm>
          <a:off x="0" y="0"/>
          <a:ext cx="0" cy="0"/>
          <a:chOff x="0" y="0"/>
          <a:chExt cx="0" cy="0"/>
        </a:xfrm>
      </p:grpSpPr>
      <p:sp>
        <p:nvSpPr>
          <p:cNvPr id="15" name="Titre 1"/>
          <p:cNvSpPr>
            <a:spLocks noGrp="1"/>
          </p:cNvSpPr>
          <p:nvPr>
            <p:ph type="ctrTitle"/>
          </p:nvPr>
        </p:nvSpPr>
        <p:spPr>
          <a:xfrm>
            <a:off x="467544" y="980808"/>
            <a:ext cx="8280000" cy="720000"/>
          </a:xfrm>
          <a:prstGeom prst="rect">
            <a:avLst/>
          </a:prstGeom>
        </p:spPr>
        <p:txBody>
          <a:bodyPr anchor="t">
            <a:normAutofit/>
          </a:bodyPr>
          <a:lstStyle/>
          <a:p>
            <a:pPr algn="l"/>
            <a:r>
              <a:rPr lang="fr-FR" sz="3000" b="1" spc="200">
                <a:latin typeface="Titillium Lt"/>
              </a:rPr>
              <a:t>Modifiez le style du titre</a:t>
            </a:r>
            <a:endParaRPr lang="fr-FR" sz="3000" b="1" spc="200" dirty="0">
              <a:latin typeface="Titillium Lt"/>
            </a:endParaRPr>
          </a:p>
        </p:txBody>
      </p:sp>
      <p:sp>
        <p:nvSpPr>
          <p:cNvPr id="16" name="Sous-titre 2"/>
          <p:cNvSpPr>
            <a:spLocks noGrp="1"/>
          </p:cNvSpPr>
          <p:nvPr>
            <p:ph type="subTitle" idx="1"/>
          </p:nvPr>
        </p:nvSpPr>
        <p:spPr>
          <a:xfrm>
            <a:off x="467544" y="2421288"/>
            <a:ext cx="8280000" cy="3600000"/>
          </a:xfrm>
          <a:prstGeom prst="rect">
            <a:avLst/>
          </a:prstGeom>
        </p:spPr>
        <p:txBody>
          <a:bodyPr>
            <a:noAutofit/>
          </a:bodyPr>
          <a:lstStyle>
            <a:lvl1pPr marL="514350" indent="-514350" algn="l">
              <a:lnSpc>
                <a:spcPts val="2000"/>
              </a:lnSpc>
              <a:spcBef>
                <a:spcPts val="0"/>
              </a:spcBef>
              <a:buClr>
                <a:srgbClr val="32B9C8"/>
              </a:buClr>
              <a:buSzPct val="100000"/>
              <a:buFont typeface="+mj-lt"/>
              <a:buAutoNum type="arabicPeriod"/>
              <a:defRPr>
                <a:solidFill>
                  <a:srgbClr val="32B9C8"/>
                </a:solidFill>
              </a:defRPr>
            </a:lvl1pPr>
          </a:lstStyle>
          <a:p>
            <a:pPr marL="514350" indent="-514350" algn="l">
              <a:lnSpc>
                <a:spcPts val="2000"/>
              </a:lnSpc>
              <a:spcBef>
                <a:spcPts val="0"/>
              </a:spcBef>
              <a:buClr>
                <a:srgbClr val="32B9C8"/>
              </a:buClr>
              <a:buSzPct val="100000"/>
              <a:buFont typeface="+mj-lt"/>
              <a:buAutoNum type="arabicPeriod"/>
            </a:pPr>
            <a:r>
              <a:rPr lang="fr-FR" sz="2000">
                <a:solidFill>
                  <a:schemeClr val="tx1"/>
                </a:solidFill>
                <a:latin typeface="Titillium"/>
              </a:rPr>
              <a:t>Modifier le style des sous-titres du masque</a:t>
            </a:r>
            <a:endParaRPr lang="fr-FR" sz="2000" dirty="0">
              <a:solidFill>
                <a:schemeClr val="tx1"/>
              </a:solidFill>
              <a:latin typeface="Titillium"/>
            </a:endParaRPr>
          </a:p>
        </p:txBody>
      </p:sp>
      <p:pic>
        <p:nvPicPr>
          <p:cNvPr id="17" name="Image 16" descr="Logo TE-quadri.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6466" y="332656"/>
            <a:ext cx="1511999" cy="436572"/>
          </a:xfrm>
          <a:prstGeom prst="rect">
            <a:avLst/>
          </a:prstGeom>
        </p:spPr>
      </p:pic>
      <p:cxnSp>
        <p:nvCxnSpPr>
          <p:cNvPr id="18" name="Connecteur droit 17"/>
          <p:cNvCxnSpPr/>
          <p:nvPr/>
        </p:nvCxnSpPr>
        <p:spPr>
          <a:xfrm>
            <a:off x="539552" y="1700808"/>
            <a:ext cx="720000" cy="0"/>
          </a:xfrm>
          <a:prstGeom prst="line">
            <a:avLst/>
          </a:prstGeom>
          <a:ln w="101600" cmpd="sng">
            <a:solidFill>
              <a:srgbClr val="9B3787"/>
            </a:solidFill>
          </a:ln>
          <a:effectLst/>
        </p:spPr>
        <p:style>
          <a:lnRef idx="2">
            <a:schemeClr val="accent1"/>
          </a:lnRef>
          <a:fillRef idx="0">
            <a:schemeClr val="accent1"/>
          </a:fillRef>
          <a:effectRef idx="1">
            <a:schemeClr val="accent1"/>
          </a:effectRef>
          <a:fontRef idx="minor">
            <a:schemeClr val="tx1"/>
          </a:fontRef>
        </p:style>
      </p:cxnSp>
      <p:sp>
        <p:nvSpPr>
          <p:cNvPr id="19" name="Rectangle 18"/>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pic>
        <p:nvPicPr>
          <p:cNvPr id="20" name="Picture 2" descr="Y:\Documents\LOGO-FNCCR plein_Sept 201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28991" y="5445224"/>
            <a:ext cx="1019474" cy="94391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sp>
        <p:nvSpPr>
          <p:cNvPr id="10" name="Espace réservé de la date 3"/>
          <p:cNvSpPr>
            <a:spLocks noGrp="1"/>
          </p:cNvSpPr>
          <p:nvPr>
            <p:ph type="dt" sz="half" idx="2"/>
          </p:nvPr>
        </p:nvSpPr>
        <p:spPr>
          <a:xfrm>
            <a:off x="25383" y="6485742"/>
            <a:ext cx="2057400" cy="365125"/>
          </a:xfrm>
          <a:prstGeom prst="rect">
            <a:avLst/>
          </a:prstGeom>
        </p:spPr>
        <p:txBody>
          <a:bodyPr vert="horz" lIns="91440" tIns="45720" rIns="91440" bIns="45720" rtlCol="0" anchor="ctr"/>
          <a:lstStyle>
            <a:lvl1pPr algn="l">
              <a:defRPr sz="1000" i="1">
                <a:solidFill>
                  <a:schemeClr val="bg1"/>
                </a:solidFill>
                <a:latin typeface="Titillium" panose="00000500000000000000" pitchFamily="50" charset="0"/>
              </a:defRPr>
            </a:lvl1pPr>
          </a:lstStyle>
          <a:p>
            <a:r>
              <a:rPr lang="fr-FR" dirty="0"/>
              <a:t>G. Perrin</a:t>
            </a:r>
          </a:p>
        </p:txBody>
      </p:sp>
      <p:sp>
        <p:nvSpPr>
          <p:cNvPr id="11" name="Espace réservé du numéro de diapositive 5"/>
          <p:cNvSpPr>
            <a:spLocks noGrp="1"/>
          </p:cNvSpPr>
          <p:nvPr>
            <p:ph type="sldNum" sz="quarter" idx="4"/>
          </p:nvPr>
        </p:nvSpPr>
        <p:spPr>
          <a:xfrm>
            <a:off x="7061217" y="6505717"/>
            <a:ext cx="2057400" cy="365125"/>
          </a:xfrm>
          <a:prstGeom prst="rect">
            <a:avLst/>
          </a:prstGeom>
        </p:spPr>
        <p:txBody>
          <a:bodyPr vert="horz" lIns="91440" tIns="45720" rIns="91440" bIns="45720" rtlCol="0" anchor="ctr"/>
          <a:lstStyle>
            <a:lvl1pPr algn="r">
              <a:defRPr sz="1000">
                <a:solidFill>
                  <a:schemeClr val="bg1"/>
                </a:solidFill>
                <a:latin typeface="Titillium" panose="00000500000000000000" pitchFamily="50" charset="0"/>
              </a:defRPr>
            </a:lvl1pPr>
          </a:lstStyle>
          <a:p>
            <a:fld id="{E0E0DBF5-A871-4C07-8BC2-9FD70CC431DE}" type="slidenum">
              <a:rPr lang="fr-FR" smtClean="0"/>
              <a:t>‹N°›</a:t>
            </a:fld>
            <a:endParaRPr lang="fr-FR" dirty="0"/>
          </a:p>
        </p:txBody>
      </p:sp>
    </p:spTree>
    <p:extLst>
      <p:ext uri="{BB962C8B-B14F-4D97-AF65-F5344CB8AC3E}">
        <p14:creationId xmlns:p14="http://schemas.microsoft.com/office/powerpoint/2010/main" val="28510679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489550" y="332045"/>
            <a:ext cx="6791145" cy="427081"/>
          </a:xfrm>
          <a:prstGeom prst="rect">
            <a:avLst/>
          </a:prstGeom>
        </p:spPr>
        <p:txBody>
          <a:bodyPr/>
          <a:lstStyle/>
          <a:p>
            <a:r>
              <a:rPr lang="fr-FR"/>
              <a:t>Modifiez le style du titre</a:t>
            </a:r>
            <a:endParaRPr lang="en-US" dirty="0"/>
          </a:p>
        </p:txBody>
      </p:sp>
      <p:sp>
        <p:nvSpPr>
          <p:cNvPr id="3" name="Content Placeholder 2"/>
          <p:cNvSpPr>
            <a:spLocks noGrp="1"/>
          </p:cNvSpPr>
          <p:nvPr>
            <p:ph sz="half" idx="1"/>
          </p:nvPr>
        </p:nvSpPr>
        <p:spPr>
          <a:xfrm>
            <a:off x="480060" y="1395754"/>
            <a:ext cx="3566160" cy="3987128"/>
          </a:xfrm>
          <a:prstGeom prst="rect">
            <a:avLst/>
          </a:prstGeo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743450" y="1395755"/>
            <a:ext cx="3566160" cy="3987129"/>
          </a:xfrm>
          <a:prstGeom prst="rect">
            <a:avLst/>
          </a:prstGeo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9" name="Rectangle 8"/>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sp>
        <p:nvSpPr>
          <p:cNvPr id="11" name="Espace réservé de la date 3"/>
          <p:cNvSpPr>
            <a:spLocks noGrp="1"/>
          </p:cNvSpPr>
          <p:nvPr>
            <p:ph type="dt" sz="half" idx="10"/>
          </p:nvPr>
        </p:nvSpPr>
        <p:spPr>
          <a:xfrm>
            <a:off x="25383" y="6485742"/>
            <a:ext cx="2057400" cy="365125"/>
          </a:xfrm>
          <a:prstGeom prst="rect">
            <a:avLst/>
          </a:prstGeom>
        </p:spPr>
        <p:txBody>
          <a:bodyPr vert="horz" lIns="91440" tIns="45720" rIns="91440" bIns="45720" rtlCol="0" anchor="ctr"/>
          <a:lstStyle>
            <a:lvl1pPr algn="l">
              <a:defRPr sz="1000">
                <a:solidFill>
                  <a:schemeClr val="bg1"/>
                </a:solidFill>
                <a:latin typeface="Titillium" panose="00000500000000000000" pitchFamily="50" charset="0"/>
              </a:defRPr>
            </a:lvl1pPr>
          </a:lstStyle>
          <a:p>
            <a:r>
              <a:rPr lang="fr-FR" dirty="0"/>
              <a:t>G. Perrin</a:t>
            </a:r>
          </a:p>
        </p:txBody>
      </p:sp>
      <p:sp>
        <p:nvSpPr>
          <p:cNvPr id="12" name="Espace réservé du numéro de diapositive 5"/>
          <p:cNvSpPr>
            <a:spLocks noGrp="1"/>
          </p:cNvSpPr>
          <p:nvPr>
            <p:ph type="sldNum" sz="quarter" idx="4"/>
          </p:nvPr>
        </p:nvSpPr>
        <p:spPr>
          <a:xfrm>
            <a:off x="7061217" y="6505717"/>
            <a:ext cx="2057400" cy="365125"/>
          </a:xfrm>
          <a:prstGeom prst="rect">
            <a:avLst/>
          </a:prstGeom>
        </p:spPr>
        <p:txBody>
          <a:bodyPr vert="horz" lIns="91440" tIns="45720" rIns="91440" bIns="45720" rtlCol="0" anchor="ctr"/>
          <a:lstStyle>
            <a:lvl1pPr algn="r">
              <a:defRPr sz="1000">
                <a:solidFill>
                  <a:schemeClr val="bg1"/>
                </a:solidFill>
                <a:latin typeface="Titillium" panose="00000500000000000000" pitchFamily="50" charset="0"/>
              </a:defRPr>
            </a:lvl1pPr>
          </a:lstStyle>
          <a:p>
            <a:fld id="{E0E0DBF5-A871-4C07-8BC2-9FD70CC431DE}" type="slidenum">
              <a:rPr lang="fr-FR" smtClean="0"/>
              <a:t>‹N°›</a:t>
            </a:fld>
            <a:endParaRPr lang="fr-FR" dirty="0"/>
          </a:p>
        </p:txBody>
      </p:sp>
    </p:spTree>
    <p:extLst>
      <p:ext uri="{BB962C8B-B14F-4D97-AF65-F5344CB8AC3E}">
        <p14:creationId xmlns:p14="http://schemas.microsoft.com/office/powerpoint/2010/main" val="2276974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72297" y="250166"/>
            <a:ext cx="6860156" cy="621102"/>
          </a:xfrm>
          <a:prstGeom prst="rect">
            <a:avLst/>
          </a:prstGeom>
        </p:spPr>
        <p:txBody>
          <a:bodyPr/>
          <a:lstStyle/>
          <a:p>
            <a:r>
              <a:rPr lang="fr-FR"/>
              <a:t>Modifiez le style du titre</a:t>
            </a:r>
            <a:endParaRPr lang="en-US" dirty="0"/>
          </a:p>
        </p:txBody>
      </p:sp>
      <p:sp>
        <p:nvSpPr>
          <p:cNvPr id="6" name="Rectangle 5"/>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sp>
        <p:nvSpPr>
          <p:cNvPr id="8" name="Espace réservé de la date 3"/>
          <p:cNvSpPr>
            <a:spLocks noGrp="1"/>
          </p:cNvSpPr>
          <p:nvPr>
            <p:ph type="dt" sz="half" idx="2"/>
          </p:nvPr>
        </p:nvSpPr>
        <p:spPr>
          <a:xfrm>
            <a:off x="25383" y="6485742"/>
            <a:ext cx="2057400" cy="365125"/>
          </a:xfrm>
          <a:prstGeom prst="rect">
            <a:avLst/>
          </a:prstGeom>
        </p:spPr>
        <p:txBody>
          <a:bodyPr vert="horz" lIns="91440" tIns="45720" rIns="91440" bIns="45720" rtlCol="0" anchor="ctr"/>
          <a:lstStyle>
            <a:lvl1pPr algn="l">
              <a:defRPr sz="1000">
                <a:solidFill>
                  <a:schemeClr val="bg1"/>
                </a:solidFill>
                <a:latin typeface="Titillium" panose="00000500000000000000" pitchFamily="50" charset="0"/>
              </a:defRPr>
            </a:lvl1pPr>
          </a:lstStyle>
          <a:p>
            <a:r>
              <a:rPr lang="fr-FR" dirty="0"/>
              <a:t>G. Perrin</a:t>
            </a:r>
          </a:p>
        </p:txBody>
      </p:sp>
      <p:sp>
        <p:nvSpPr>
          <p:cNvPr id="9" name="Espace réservé du numéro de diapositive 5"/>
          <p:cNvSpPr>
            <a:spLocks noGrp="1"/>
          </p:cNvSpPr>
          <p:nvPr>
            <p:ph type="sldNum" sz="quarter" idx="4"/>
          </p:nvPr>
        </p:nvSpPr>
        <p:spPr>
          <a:xfrm>
            <a:off x="7061217" y="6505717"/>
            <a:ext cx="2057400" cy="365125"/>
          </a:xfrm>
          <a:prstGeom prst="rect">
            <a:avLst/>
          </a:prstGeom>
        </p:spPr>
        <p:txBody>
          <a:bodyPr vert="horz" lIns="91440" tIns="45720" rIns="91440" bIns="45720" rtlCol="0" anchor="ctr"/>
          <a:lstStyle>
            <a:lvl1pPr algn="r">
              <a:defRPr sz="1000">
                <a:solidFill>
                  <a:schemeClr val="bg1"/>
                </a:solidFill>
                <a:latin typeface="Titillium" panose="00000500000000000000" pitchFamily="50" charset="0"/>
              </a:defRPr>
            </a:lvl1pPr>
          </a:lstStyle>
          <a:p>
            <a:fld id="{E0E0DBF5-A871-4C07-8BC2-9FD70CC431DE}" type="slidenum">
              <a:rPr lang="fr-FR" smtClean="0"/>
              <a:t>‹N°›</a:t>
            </a:fld>
            <a:endParaRPr lang="fr-FR" dirty="0"/>
          </a:p>
        </p:txBody>
      </p:sp>
    </p:spTree>
    <p:extLst>
      <p:ext uri="{BB962C8B-B14F-4D97-AF65-F5344CB8AC3E}">
        <p14:creationId xmlns:p14="http://schemas.microsoft.com/office/powerpoint/2010/main" val="2746855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Rectangle 4"/>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sp>
        <p:nvSpPr>
          <p:cNvPr id="7" name="Espace réservé de la date 3"/>
          <p:cNvSpPr>
            <a:spLocks noGrp="1"/>
          </p:cNvSpPr>
          <p:nvPr>
            <p:ph type="dt" sz="half" idx="2"/>
          </p:nvPr>
        </p:nvSpPr>
        <p:spPr>
          <a:xfrm>
            <a:off x="25383" y="6485742"/>
            <a:ext cx="2057400" cy="365125"/>
          </a:xfrm>
          <a:prstGeom prst="rect">
            <a:avLst/>
          </a:prstGeom>
        </p:spPr>
        <p:txBody>
          <a:bodyPr vert="horz" lIns="91440" tIns="45720" rIns="91440" bIns="45720" rtlCol="0" anchor="ctr"/>
          <a:lstStyle>
            <a:lvl1pPr algn="l">
              <a:defRPr sz="1000">
                <a:solidFill>
                  <a:schemeClr val="bg1"/>
                </a:solidFill>
                <a:latin typeface="Titillium" panose="00000500000000000000" pitchFamily="50" charset="0"/>
              </a:defRPr>
            </a:lvl1pPr>
          </a:lstStyle>
          <a:p>
            <a:r>
              <a:rPr lang="fr-FR" dirty="0"/>
              <a:t>G. Perrin</a:t>
            </a:r>
          </a:p>
        </p:txBody>
      </p:sp>
      <p:sp>
        <p:nvSpPr>
          <p:cNvPr id="8" name="Espace réservé du numéro de diapositive 5"/>
          <p:cNvSpPr>
            <a:spLocks noGrp="1"/>
          </p:cNvSpPr>
          <p:nvPr>
            <p:ph type="sldNum" sz="quarter" idx="4"/>
          </p:nvPr>
        </p:nvSpPr>
        <p:spPr>
          <a:xfrm>
            <a:off x="7061217" y="6505717"/>
            <a:ext cx="2057400" cy="365125"/>
          </a:xfrm>
          <a:prstGeom prst="rect">
            <a:avLst/>
          </a:prstGeom>
        </p:spPr>
        <p:txBody>
          <a:bodyPr vert="horz" lIns="91440" tIns="45720" rIns="91440" bIns="45720" rtlCol="0" anchor="ctr"/>
          <a:lstStyle>
            <a:lvl1pPr algn="r">
              <a:defRPr sz="1000">
                <a:solidFill>
                  <a:schemeClr val="bg1"/>
                </a:solidFill>
                <a:latin typeface="Titillium" panose="00000500000000000000" pitchFamily="50" charset="0"/>
              </a:defRPr>
            </a:lvl1pPr>
          </a:lstStyle>
          <a:p>
            <a:fld id="{E0E0DBF5-A871-4C07-8BC2-9FD70CC431DE}" type="slidenum">
              <a:rPr lang="fr-FR" smtClean="0"/>
              <a:t>‹N°›</a:t>
            </a:fld>
            <a:endParaRPr lang="fr-FR" dirty="0"/>
          </a:p>
        </p:txBody>
      </p:sp>
    </p:spTree>
    <p:extLst>
      <p:ext uri="{BB962C8B-B14F-4D97-AF65-F5344CB8AC3E}">
        <p14:creationId xmlns:p14="http://schemas.microsoft.com/office/powerpoint/2010/main" val="2416881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ext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5033" y="1068831"/>
            <a:ext cx="7653698" cy="342933"/>
          </a:xfrm>
          <a:prstGeom prst="rect">
            <a:avLst/>
          </a:prstGeom>
        </p:spPr>
        <p:txBody>
          <a:bodyPr anchor="t">
            <a:noAutofit/>
          </a:bodyPr>
          <a:lstStyle>
            <a:lvl1pPr marL="0" indent="0">
              <a:buNone/>
              <a:defRPr sz="1288" b="1">
                <a:solidFill>
                  <a:schemeClr val="tx2"/>
                </a:solidFill>
              </a:defRPr>
            </a:lvl1pPr>
            <a:lvl2pPr marL="342894" indent="0">
              <a:buNone/>
              <a:defRPr sz="1500" b="1"/>
            </a:lvl2pPr>
            <a:lvl3pPr marL="685788" indent="0">
              <a:buNone/>
              <a:defRPr sz="1350" b="1"/>
            </a:lvl3pPr>
            <a:lvl4pPr marL="1028682" indent="0">
              <a:buNone/>
              <a:defRPr sz="1200" b="1"/>
            </a:lvl4pPr>
            <a:lvl5pPr marL="1371576" indent="0">
              <a:buNone/>
              <a:defRPr sz="1200" b="1"/>
            </a:lvl5pPr>
            <a:lvl6pPr marL="1714470" indent="0">
              <a:buNone/>
              <a:defRPr sz="1200" b="1"/>
            </a:lvl6pPr>
            <a:lvl7pPr marL="2057364" indent="0">
              <a:buNone/>
              <a:defRPr sz="1200" b="1"/>
            </a:lvl7pPr>
            <a:lvl8pPr marL="2400259" indent="0">
              <a:buNone/>
              <a:defRPr sz="1200" b="1"/>
            </a:lvl8pPr>
            <a:lvl9pPr marL="2743153" indent="0">
              <a:buNone/>
              <a:defRPr sz="1200" b="1"/>
            </a:lvl9pPr>
          </a:lstStyle>
          <a:p>
            <a:pPr lvl="0"/>
            <a:r>
              <a:rPr lang="fr-FR"/>
              <a:t>Modifier les styles du texte du masque</a:t>
            </a:r>
          </a:p>
        </p:txBody>
      </p:sp>
      <p:sp>
        <p:nvSpPr>
          <p:cNvPr id="8" name="Footer Placeholder 7"/>
          <p:cNvSpPr>
            <a:spLocks noGrp="1"/>
          </p:cNvSpPr>
          <p:nvPr>
            <p:ph type="ftr" sz="quarter" idx="11"/>
          </p:nvPr>
        </p:nvSpPr>
        <p:spPr/>
        <p:txBody>
          <a:bodyPr>
            <a:noAutofit/>
          </a:bodyPr>
          <a:lstStyle/>
          <a:p>
            <a:r>
              <a:rPr lang="fr-FR" dirty="0"/>
              <a:t>Nom de la présentation et la date</a:t>
            </a:r>
          </a:p>
        </p:txBody>
      </p:sp>
      <p:sp>
        <p:nvSpPr>
          <p:cNvPr id="9" name="Slide Number Placeholder 8"/>
          <p:cNvSpPr>
            <a:spLocks noGrp="1"/>
          </p:cNvSpPr>
          <p:nvPr>
            <p:ph type="sldNum" sz="quarter" idx="12"/>
          </p:nvPr>
        </p:nvSpPr>
        <p:spPr/>
        <p:txBody>
          <a:bodyPr>
            <a:noAutofit/>
          </a:bodyPr>
          <a:lstStyle/>
          <a:p>
            <a:fld id="{FF67EF60-D3B0-409C-88CD-C39F952AE724}" type="slidenum">
              <a:rPr lang="fr-FR" smtClean="0"/>
              <a:t>‹N°›</a:t>
            </a:fld>
            <a:endParaRPr lang="fr-FR" dirty="0"/>
          </a:p>
        </p:txBody>
      </p:sp>
      <p:sp>
        <p:nvSpPr>
          <p:cNvPr id="12" name="Title 1">
            <a:extLst>
              <a:ext uri="{FF2B5EF4-FFF2-40B4-BE49-F238E27FC236}">
                <a16:creationId xmlns:a16="http://schemas.microsoft.com/office/drawing/2014/main" id="{E2711503-BF17-4F86-A93D-B03242E88BAB}"/>
              </a:ext>
            </a:extLst>
          </p:cNvPr>
          <p:cNvSpPr>
            <a:spLocks noGrp="1"/>
          </p:cNvSpPr>
          <p:nvPr>
            <p:ph type="title"/>
          </p:nvPr>
        </p:nvSpPr>
        <p:spPr>
          <a:xfrm>
            <a:off x="715033" y="585155"/>
            <a:ext cx="7653698" cy="445813"/>
          </a:xfrm>
          <a:prstGeom prst="rect">
            <a:avLst/>
          </a:prstGeom>
        </p:spPr>
        <p:txBody>
          <a:bodyPr>
            <a:noAutofit/>
          </a:bodyPr>
          <a:lstStyle>
            <a:lvl1pPr>
              <a:defRPr>
                <a:solidFill>
                  <a:schemeClr val="tx1"/>
                </a:solidFill>
              </a:defRPr>
            </a:lvl1pPr>
          </a:lstStyle>
          <a:p>
            <a:r>
              <a:rPr lang="fr-FR"/>
              <a:t>Modifiez le style du titre</a:t>
            </a:r>
            <a:endParaRPr lang="en-US" dirty="0"/>
          </a:p>
        </p:txBody>
      </p:sp>
      <p:sp>
        <p:nvSpPr>
          <p:cNvPr id="4" name="Espace réservé du texte 3">
            <a:extLst>
              <a:ext uri="{FF2B5EF4-FFF2-40B4-BE49-F238E27FC236}">
                <a16:creationId xmlns:a16="http://schemas.microsoft.com/office/drawing/2014/main" id="{9A19295C-5D08-4DEF-9A18-807612A32258}"/>
              </a:ext>
            </a:extLst>
          </p:cNvPr>
          <p:cNvSpPr>
            <a:spLocks noGrp="1"/>
          </p:cNvSpPr>
          <p:nvPr>
            <p:ph type="body" sz="quarter" idx="13"/>
          </p:nvPr>
        </p:nvSpPr>
        <p:spPr>
          <a:xfrm>
            <a:off x="716187" y="1941717"/>
            <a:ext cx="7653698" cy="3943726"/>
          </a:xfrm>
          <a:prstGeom prst="rect">
            <a:avLst/>
          </a:prstGeom>
        </p:spPr>
        <p:txBody>
          <a:bodyPr>
            <a:noAutofit/>
          </a:bodyPr>
          <a:lstStyle>
            <a:lvl1pPr>
              <a:lnSpc>
                <a:spcPct val="100000"/>
              </a:lnSpc>
              <a:spcBef>
                <a:spcPts val="859"/>
              </a:spcBef>
              <a:defRPr sz="1288" i="1">
                <a:solidFill>
                  <a:schemeClr val="tx2"/>
                </a:solidFill>
              </a:defRPr>
            </a:lvl1pPr>
            <a:lvl2pPr>
              <a:lnSpc>
                <a:spcPct val="100000"/>
              </a:lnSpc>
              <a:spcBef>
                <a:spcPts val="429"/>
              </a:spcBef>
              <a:defRPr sz="1002">
                <a:solidFill>
                  <a:schemeClr val="tx2"/>
                </a:solidFill>
              </a:defRPr>
            </a:lvl2pPr>
            <a:lvl3pPr marL="128352" indent="-128352">
              <a:lnSpc>
                <a:spcPct val="100000"/>
              </a:lnSpc>
              <a:spcBef>
                <a:spcPts val="1288"/>
              </a:spcBef>
              <a:buClr>
                <a:schemeClr val="tx1"/>
              </a:buClr>
              <a:buFont typeface="+mj-lt"/>
              <a:buAutoNum type="arabicPeriod"/>
              <a:tabLst>
                <a:tab pos="128352" algn="l"/>
              </a:tabLst>
              <a:defRPr sz="1002" b="1">
                <a:solidFill>
                  <a:schemeClr val="tx2"/>
                </a:solidFill>
              </a:defRPr>
            </a:lvl3pPr>
            <a:lvl4pPr marL="128790" indent="90153">
              <a:lnSpc>
                <a:spcPct val="100000"/>
              </a:lnSpc>
              <a:spcBef>
                <a:spcPts val="286"/>
              </a:spcBef>
              <a:buSzPct val="80000"/>
              <a:buFont typeface="Verdana" panose="020B0604030504040204" pitchFamily="34" charset="0"/>
              <a:buChar char="•"/>
              <a:defRPr sz="1002">
                <a:solidFill>
                  <a:schemeClr val="tx2"/>
                </a:solidFill>
              </a:defRPr>
            </a:lvl4pPr>
            <a:lvl5pPr marL="180306" indent="90153">
              <a:lnSpc>
                <a:spcPct val="100000"/>
              </a:lnSpc>
              <a:spcBef>
                <a:spcPts val="286"/>
              </a:spcBef>
              <a:buFont typeface="Arial" panose="020B0604020202020204" pitchFamily="34" charset="0"/>
              <a:buChar char="-"/>
              <a:defRPr sz="1002">
                <a:solidFill>
                  <a:schemeClr val="tx2"/>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3089299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03495AA-9FE2-4BA7-9A6F-FD2A83451350}" type="datetimeFigureOut">
              <a:rPr lang="fr-FR" smtClean="0"/>
              <a:t>24/04/2020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E6D013A-B92A-4ADE-82B9-0A23B0AA1172}" type="slidenum">
              <a:rPr lang="fr-FR" smtClean="0"/>
              <a:t>‹N°›</a:t>
            </a:fld>
            <a:endParaRPr lang="fr-FR" dirty="0"/>
          </a:p>
        </p:txBody>
      </p:sp>
    </p:spTree>
    <p:extLst>
      <p:ext uri="{BB962C8B-B14F-4D97-AF65-F5344CB8AC3E}">
        <p14:creationId xmlns:p14="http://schemas.microsoft.com/office/powerpoint/2010/main" val="44033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jpeg"/><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Image 13" descr="Logo TE-quadri.jp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236466" y="332656"/>
            <a:ext cx="1511999" cy="436572"/>
          </a:xfrm>
          <a:prstGeom prst="rect">
            <a:avLst/>
          </a:prstGeom>
        </p:spPr>
      </p:pic>
      <p:sp>
        <p:nvSpPr>
          <p:cNvPr id="15" name="Sous-titre 2"/>
          <p:cNvSpPr txBox="1">
            <a:spLocks/>
          </p:cNvSpPr>
          <p:nvPr/>
        </p:nvSpPr>
        <p:spPr>
          <a:xfrm>
            <a:off x="467544" y="1305344"/>
            <a:ext cx="8280000" cy="5220000"/>
          </a:xfrm>
          <a:prstGeom prst="rect">
            <a:avLst/>
          </a:prstGeom>
        </p:spPr>
        <p:txBody>
          <a:bodyPr>
            <a:noAutofit/>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algn="just">
              <a:lnSpc>
                <a:spcPts val="2000"/>
              </a:lnSpc>
              <a:spcBef>
                <a:spcPts val="500"/>
              </a:spcBef>
            </a:pPr>
            <a:endParaRPr lang="fr-FR" sz="1600" b="1" i="1" dirty="0">
              <a:latin typeface="Titillium"/>
            </a:endParaRPr>
          </a:p>
        </p:txBody>
      </p:sp>
      <p:sp>
        <p:nvSpPr>
          <p:cNvPr id="16" name="Titre 1"/>
          <p:cNvSpPr txBox="1">
            <a:spLocks/>
          </p:cNvSpPr>
          <p:nvPr/>
        </p:nvSpPr>
        <p:spPr>
          <a:xfrm>
            <a:off x="539552" y="224704"/>
            <a:ext cx="8280000" cy="54000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14350" indent="-514350" algn="l">
              <a:buClr>
                <a:srgbClr val="32B9C8"/>
              </a:buClr>
              <a:buFont typeface="+mj-lt"/>
              <a:buAutoNum type="arabicPeriod"/>
            </a:pPr>
            <a:endParaRPr lang="fr-FR" sz="2000" b="1" cap="all" spc="200" dirty="0">
              <a:solidFill>
                <a:srgbClr val="32B9C8"/>
              </a:solidFill>
              <a:latin typeface="Titillium"/>
            </a:endParaRPr>
          </a:p>
        </p:txBody>
      </p:sp>
      <p:cxnSp>
        <p:nvCxnSpPr>
          <p:cNvPr id="17" name="Connecteur droit 16"/>
          <p:cNvCxnSpPr/>
          <p:nvPr/>
        </p:nvCxnSpPr>
        <p:spPr>
          <a:xfrm>
            <a:off x="539552" y="764704"/>
            <a:ext cx="252000" cy="0"/>
          </a:xfrm>
          <a:prstGeom prst="line">
            <a:avLst/>
          </a:prstGeom>
          <a:ln w="57150" cmpd="sng">
            <a:solidFill>
              <a:srgbClr val="32B9C8"/>
            </a:solidFill>
          </a:ln>
          <a:effectLst/>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pic>
        <p:nvPicPr>
          <p:cNvPr id="19" name="Picture 2" descr="Y:\Documents\LOGO-FNCCR plein_Sept 2012.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728991" y="5445224"/>
            <a:ext cx="1019474" cy="943914"/>
          </a:xfrm>
          <a:prstGeom prst="rect">
            <a:avLst/>
          </a:prstGeom>
          <a:noFill/>
          <a:extLst>
            <a:ext uri="{909E8E84-426E-40DD-AFC4-6F175D3DCCD1}">
              <a14:hiddenFill xmlns:a14="http://schemas.microsoft.com/office/drawing/2010/main">
                <a:solidFill>
                  <a:srgbClr val="FFFFFF"/>
                </a:solidFill>
              </a14:hiddenFill>
            </a:ext>
          </a:extLst>
        </p:spPr>
      </p:pic>
      <p:sp>
        <p:nvSpPr>
          <p:cNvPr id="8" name="Titre 1"/>
          <p:cNvSpPr txBox="1">
            <a:spLocks/>
          </p:cNvSpPr>
          <p:nvPr/>
        </p:nvSpPr>
        <p:spPr>
          <a:xfrm>
            <a:off x="467544" y="224704"/>
            <a:ext cx="8280000" cy="54000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indent="0" algn="l">
              <a:buClr>
                <a:srgbClr val="32B9C8"/>
              </a:buClr>
              <a:buFont typeface="+mj-lt"/>
              <a:buNone/>
            </a:pPr>
            <a:endParaRPr lang="fr-FR" sz="2000" b="1" cap="all" spc="200" dirty="0">
              <a:latin typeface="Titillium"/>
            </a:endParaRPr>
          </a:p>
        </p:txBody>
      </p:sp>
      <p:sp>
        <p:nvSpPr>
          <p:cNvPr id="9" name="Sous-titre 2"/>
          <p:cNvSpPr txBox="1">
            <a:spLocks/>
          </p:cNvSpPr>
          <p:nvPr/>
        </p:nvSpPr>
        <p:spPr>
          <a:xfrm>
            <a:off x="539552" y="1223569"/>
            <a:ext cx="8280000" cy="5220000"/>
          </a:xfrm>
          <a:prstGeom prst="rect">
            <a:avLst/>
          </a:prstGeom>
        </p:spPr>
        <p:txBody>
          <a:bodyPr>
            <a:noAutofit/>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algn="just">
              <a:lnSpc>
                <a:spcPts val="2000"/>
              </a:lnSpc>
              <a:spcBef>
                <a:spcPts val="500"/>
              </a:spcBef>
            </a:pPr>
            <a:endParaRPr lang="fr-FR" sz="1600" b="1" dirty="0">
              <a:latin typeface="Titillium"/>
            </a:endParaRPr>
          </a:p>
          <a:p>
            <a:pPr algn="just">
              <a:lnSpc>
                <a:spcPts val="2000"/>
              </a:lnSpc>
              <a:spcBef>
                <a:spcPts val="500"/>
              </a:spcBef>
            </a:pPr>
            <a:endParaRPr lang="fr-FR" sz="2000" b="1" dirty="0">
              <a:solidFill>
                <a:srgbClr val="9B3787"/>
              </a:solidFill>
              <a:latin typeface="Titillium"/>
            </a:endParaRPr>
          </a:p>
        </p:txBody>
      </p:sp>
      <p:sp>
        <p:nvSpPr>
          <p:cNvPr id="2" name="Espace réservé du titre 1"/>
          <p:cNvSpPr>
            <a:spLocks noGrp="1"/>
          </p:cNvSpPr>
          <p:nvPr>
            <p:ph type="title"/>
          </p:nvPr>
        </p:nvSpPr>
        <p:spPr>
          <a:xfrm>
            <a:off x="539553" y="355240"/>
            <a:ext cx="6696913" cy="507531"/>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539552" y="1464372"/>
            <a:ext cx="7886700" cy="4351338"/>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25383" y="6485742"/>
            <a:ext cx="2057400" cy="365125"/>
          </a:xfrm>
          <a:prstGeom prst="rect">
            <a:avLst/>
          </a:prstGeom>
        </p:spPr>
        <p:txBody>
          <a:bodyPr vert="horz" lIns="91440" tIns="45720" rIns="91440" bIns="45720" rtlCol="0" anchor="ctr"/>
          <a:lstStyle>
            <a:lvl1pPr algn="l">
              <a:defRPr sz="1000">
                <a:solidFill>
                  <a:schemeClr val="bg1"/>
                </a:solidFill>
                <a:latin typeface="Titillium" panose="00000500000000000000" pitchFamily="50" charset="0"/>
              </a:defRPr>
            </a:lvl1pPr>
          </a:lstStyle>
          <a:p>
            <a:r>
              <a:rPr lang="fr-FR" dirty="0"/>
              <a:t>G. Perrin</a:t>
            </a:r>
          </a:p>
        </p:txBody>
      </p:sp>
      <p:sp>
        <p:nvSpPr>
          <p:cNvPr id="6" name="Espace réservé du numéro de diapositive 5"/>
          <p:cNvSpPr>
            <a:spLocks noGrp="1"/>
          </p:cNvSpPr>
          <p:nvPr>
            <p:ph type="sldNum" sz="quarter" idx="4"/>
          </p:nvPr>
        </p:nvSpPr>
        <p:spPr>
          <a:xfrm>
            <a:off x="7061217" y="6505717"/>
            <a:ext cx="2057400" cy="365125"/>
          </a:xfrm>
          <a:prstGeom prst="rect">
            <a:avLst/>
          </a:prstGeom>
        </p:spPr>
        <p:txBody>
          <a:bodyPr vert="horz" lIns="91440" tIns="45720" rIns="91440" bIns="45720" rtlCol="0" anchor="ctr"/>
          <a:lstStyle>
            <a:lvl1pPr algn="r">
              <a:defRPr sz="1000">
                <a:solidFill>
                  <a:schemeClr val="bg1"/>
                </a:solidFill>
                <a:latin typeface="Titillium" panose="00000500000000000000" pitchFamily="50" charset="0"/>
              </a:defRPr>
            </a:lvl1pPr>
          </a:lstStyle>
          <a:p>
            <a:fld id="{E0E0DBF5-A871-4C07-8BC2-9FD70CC431DE}" type="slidenum">
              <a:rPr lang="fr-FR" smtClean="0"/>
              <a:t>‹N°›</a:t>
            </a:fld>
            <a:endParaRPr lang="fr-FR" dirty="0"/>
          </a:p>
        </p:txBody>
      </p:sp>
    </p:spTree>
    <p:extLst>
      <p:ext uri="{BB962C8B-B14F-4D97-AF65-F5344CB8AC3E}">
        <p14:creationId xmlns:p14="http://schemas.microsoft.com/office/powerpoint/2010/main" val="587801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p:txStyles>
    <p:titleStyle>
      <a:lvl1pPr marL="457200" indent="-457200" algn="l" defTabSz="914400" rtl="0" eaLnBrk="1" latinLnBrk="0" hangingPunct="1">
        <a:lnSpc>
          <a:spcPct val="90000"/>
        </a:lnSpc>
        <a:spcBef>
          <a:spcPct val="0"/>
        </a:spcBef>
        <a:buFont typeface="+mj-lt"/>
        <a:buAutoNum type="arabicPeriod"/>
        <a:defRPr lang="en-US" sz="2000" kern="1200" cap="none" spc="0" baseline="0" dirty="0">
          <a:solidFill>
            <a:srgbClr val="32B9C8"/>
          </a:solidFill>
          <a:effectLst/>
          <a:latin typeface="Titillium" panose="00000500000000000000" pitchFamily="50" charset="0"/>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rgbClr val="9B3787"/>
          </a:solidFill>
          <a:latin typeface="Titillium" panose="00000500000000000000" pitchFamily="50" charset="0"/>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rgbClr val="9B3787"/>
          </a:solidFill>
          <a:latin typeface="Titillium" panose="00000500000000000000" pitchFamily="50" charset="0"/>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rgbClr val="9B3787"/>
          </a:solidFill>
          <a:latin typeface="Titillium" panose="00000500000000000000" pitchFamily="50" charset="0"/>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rgbClr val="9B3787"/>
          </a:solidFill>
          <a:latin typeface="Titillium" panose="00000500000000000000" pitchFamily="50" charset="0"/>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rgbClr val="9B3787"/>
          </a:solidFill>
          <a:latin typeface="Titillium" panose="00000500000000000000" pitchFamily="50" charset="0"/>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8BE6FB-FB4D-4C2F-B9AF-0C94FEE7B790}"/>
              </a:ext>
            </a:extLst>
          </p:cNvPr>
          <p:cNvSpPr>
            <a:spLocks noGrp="1"/>
          </p:cNvSpPr>
          <p:nvPr>
            <p:ph type="title"/>
          </p:nvPr>
        </p:nvSpPr>
        <p:spPr>
          <a:xfrm>
            <a:off x="486493" y="1292188"/>
            <a:ext cx="8171013" cy="3258532"/>
          </a:xfrm>
        </p:spPr>
        <p:txBody>
          <a:bodyPr/>
          <a:lstStyle/>
          <a:p>
            <a:r>
              <a:rPr lang="fr-FR" dirty="0"/>
              <a:t>GT Réflexion rénovation énergétique Intracting &amp; Nouveaux besoins</a:t>
            </a:r>
          </a:p>
        </p:txBody>
      </p:sp>
      <p:sp>
        <p:nvSpPr>
          <p:cNvPr id="3" name="Espace réservé du texte 2">
            <a:extLst>
              <a:ext uri="{FF2B5EF4-FFF2-40B4-BE49-F238E27FC236}">
                <a16:creationId xmlns:a16="http://schemas.microsoft.com/office/drawing/2014/main" id="{487FA6DF-E26A-4E00-AFDB-8ABB84E573FF}"/>
              </a:ext>
            </a:extLst>
          </p:cNvPr>
          <p:cNvSpPr>
            <a:spLocks noGrp="1"/>
          </p:cNvSpPr>
          <p:nvPr>
            <p:ph type="body" sz="quarter" idx="10"/>
          </p:nvPr>
        </p:nvSpPr>
        <p:spPr/>
        <p:txBody>
          <a:bodyPr/>
          <a:lstStyle/>
          <a:p>
            <a:r>
              <a:rPr lang="fr-FR" dirty="0"/>
              <a:t>3</a:t>
            </a:r>
            <a:r>
              <a:rPr lang="fr-FR" baseline="30000" dirty="0"/>
              <a:t>ème</a:t>
            </a:r>
            <a:r>
              <a:rPr lang="fr-FR" dirty="0"/>
              <a:t> GT : 24 avril 2020</a:t>
            </a:r>
          </a:p>
        </p:txBody>
      </p:sp>
      <p:pic>
        <p:nvPicPr>
          <p:cNvPr id="1026" name="Picture 2" descr="Résultat de recherche d'images pour &quot;caisse des dépôts banque des territoires&quot;">
            <a:extLst>
              <a:ext uri="{FF2B5EF4-FFF2-40B4-BE49-F238E27FC236}">
                <a16:creationId xmlns:a16="http://schemas.microsoft.com/office/drawing/2014/main" id="{4E69681E-3D43-445C-AB07-D072E1870F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4880" y="4275050"/>
            <a:ext cx="2928620" cy="652172"/>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e la date 3">
            <a:extLst>
              <a:ext uri="{FF2B5EF4-FFF2-40B4-BE49-F238E27FC236}">
                <a16:creationId xmlns:a16="http://schemas.microsoft.com/office/drawing/2014/main" id="{8F17045C-CCF5-4571-A85B-14CC2C8FE91D}"/>
              </a:ext>
            </a:extLst>
          </p:cNvPr>
          <p:cNvSpPr txBox="1">
            <a:spLocks/>
          </p:cNvSpPr>
          <p:nvPr/>
        </p:nvSpPr>
        <p:spPr>
          <a:xfrm>
            <a:off x="0" y="6492875"/>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000" i="1" kern="1200">
                <a:solidFill>
                  <a:schemeClr val="bg1"/>
                </a:solidFill>
                <a:latin typeface="Titillium" panose="00000500000000000000" pitchFamily="50"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dirty="0"/>
              <a:t>G. Perrin / H.Serougne</a:t>
            </a:r>
          </a:p>
        </p:txBody>
      </p:sp>
    </p:spTree>
    <p:extLst>
      <p:ext uri="{BB962C8B-B14F-4D97-AF65-F5344CB8AC3E}">
        <p14:creationId xmlns:p14="http://schemas.microsoft.com/office/powerpoint/2010/main" val="24292413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5681515B-916F-48E7-B49F-65AF897E4790}"/>
              </a:ext>
            </a:extLst>
          </p:cNvPr>
          <p:cNvSpPr>
            <a:spLocks noGrp="1"/>
          </p:cNvSpPr>
          <p:nvPr>
            <p:ph type="title"/>
          </p:nvPr>
        </p:nvSpPr>
        <p:spPr/>
        <p:txBody>
          <a:bodyPr/>
          <a:lstStyle/>
          <a:p>
            <a:pPr marL="0" indent="0">
              <a:buNone/>
            </a:pPr>
            <a:r>
              <a:rPr lang="fr-FR" dirty="0"/>
              <a:t>Nos GT sur le sujet</a:t>
            </a:r>
          </a:p>
        </p:txBody>
      </p:sp>
      <p:sp>
        <p:nvSpPr>
          <p:cNvPr id="5" name="Espace réservé du numéro de diapositive 4">
            <a:extLst>
              <a:ext uri="{FF2B5EF4-FFF2-40B4-BE49-F238E27FC236}">
                <a16:creationId xmlns:a16="http://schemas.microsoft.com/office/drawing/2014/main" id="{92ACCEAF-9469-4D26-95AA-5C1CF438CF5E}"/>
              </a:ext>
            </a:extLst>
          </p:cNvPr>
          <p:cNvSpPr>
            <a:spLocks noGrp="1"/>
          </p:cNvSpPr>
          <p:nvPr>
            <p:ph type="sldNum" sz="quarter" idx="4"/>
          </p:nvPr>
        </p:nvSpPr>
        <p:spPr/>
        <p:txBody>
          <a:bodyPr/>
          <a:lstStyle/>
          <a:p>
            <a:fld id="{E0E0DBF5-A871-4C07-8BC2-9FD70CC431DE}" type="slidenum">
              <a:rPr lang="fr-FR" smtClean="0"/>
              <a:t>10</a:t>
            </a:fld>
            <a:endParaRPr lang="fr-FR" dirty="0"/>
          </a:p>
        </p:txBody>
      </p:sp>
      <p:graphicFrame>
        <p:nvGraphicFramePr>
          <p:cNvPr id="6" name="Diagramme 5">
            <a:extLst>
              <a:ext uri="{FF2B5EF4-FFF2-40B4-BE49-F238E27FC236}">
                <a16:creationId xmlns:a16="http://schemas.microsoft.com/office/drawing/2014/main" id="{7610FF38-02EB-4A40-97FE-AB6AE31AA187}"/>
              </a:ext>
            </a:extLst>
          </p:cNvPr>
          <p:cNvGraphicFramePr/>
          <p:nvPr>
            <p:extLst>
              <p:ext uri="{D42A27DB-BD31-4B8C-83A1-F6EECF244321}">
                <p14:modId xmlns:p14="http://schemas.microsoft.com/office/powerpoint/2010/main" val="4087374909"/>
              </p:ext>
            </p:extLst>
          </p:nvPr>
        </p:nvGraphicFramePr>
        <p:xfrm>
          <a:off x="547456" y="1396999"/>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ZoneTexte 6">
            <a:extLst>
              <a:ext uri="{FF2B5EF4-FFF2-40B4-BE49-F238E27FC236}">
                <a16:creationId xmlns:a16="http://schemas.microsoft.com/office/drawing/2014/main" id="{32C2CA77-6F22-4F08-A06B-33204E027CBC}"/>
              </a:ext>
            </a:extLst>
          </p:cNvPr>
          <p:cNvSpPr txBox="1"/>
          <p:nvPr/>
        </p:nvSpPr>
        <p:spPr>
          <a:xfrm>
            <a:off x="7001478" y="2136337"/>
            <a:ext cx="1562470" cy="25853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endParaRPr lang="fr-FR" dirty="0"/>
          </a:p>
          <a:p>
            <a:pPr algn="ctr"/>
            <a:endParaRPr lang="fr-FR" dirty="0"/>
          </a:p>
          <a:p>
            <a:pPr algn="ctr"/>
            <a:endParaRPr lang="fr-FR" dirty="0"/>
          </a:p>
          <a:p>
            <a:pPr algn="ctr"/>
            <a:r>
              <a:rPr lang="fr-FR" dirty="0"/>
              <a:t>GT4 commun</a:t>
            </a:r>
          </a:p>
          <a:p>
            <a:pPr algn="ctr"/>
            <a:endParaRPr lang="fr-FR" dirty="0"/>
          </a:p>
          <a:p>
            <a:pPr algn="ctr"/>
            <a:endParaRPr lang="fr-FR" dirty="0"/>
          </a:p>
          <a:p>
            <a:pPr algn="ctr"/>
            <a:endParaRPr lang="fr-FR" dirty="0"/>
          </a:p>
          <a:p>
            <a:pPr algn="ctr"/>
            <a:endParaRPr lang="fr-FR" dirty="0"/>
          </a:p>
        </p:txBody>
      </p:sp>
      <p:sp>
        <p:nvSpPr>
          <p:cNvPr id="8" name="Espace réservé de la date 3">
            <a:extLst>
              <a:ext uri="{FF2B5EF4-FFF2-40B4-BE49-F238E27FC236}">
                <a16:creationId xmlns:a16="http://schemas.microsoft.com/office/drawing/2014/main" id="{5263FF10-1B9A-44AA-BDF0-82F8F55BEFF2}"/>
              </a:ext>
            </a:extLst>
          </p:cNvPr>
          <p:cNvSpPr txBox="1">
            <a:spLocks/>
          </p:cNvSpPr>
          <p:nvPr/>
        </p:nvSpPr>
        <p:spPr>
          <a:xfrm>
            <a:off x="25383" y="6492873"/>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000" i="1" kern="1200">
                <a:solidFill>
                  <a:schemeClr val="bg1"/>
                </a:solidFill>
                <a:latin typeface="Titillium" panose="00000500000000000000" pitchFamily="50"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dirty="0"/>
              <a:t>G. Perrin / H.Serougne</a:t>
            </a:r>
          </a:p>
        </p:txBody>
      </p:sp>
    </p:spTree>
    <p:extLst>
      <p:ext uri="{BB962C8B-B14F-4D97-AF65-F5344CB8AC3E}">
        <p14:creationId xmlns:p14="http://schemas.microsoft.com/office/powerpoint/2010/main" val="773764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C9D1795B-F9B0-466E-8F2E-A28F15DDBE75}"/>
              </a:ext>
            </a:extLst>
          </p:cNvPr>
          <p:cNvSpPr>
            <a:spLocks noGrp="1"/>
          </p:cNvSpPr>
          <p:nvPr>
            <p:ph type="title"/>
          </p:nvPr>
        </p:nvSpPr>
        <p:spPr/>
        <p:txBody>
          <a:bodyPr/>
          <a:lstStyle/>
          <a:p>
            <a:pPr marL="0" indent="0">
              <a:buNone/>
            </a:pPr>
            <a:r>
              <a:rPr lang="fr-FR" dirty="0"/>
              <a:t>Au programme du jour</a:t>
            </a:r>
          </a:p>
        </p:txBody>
      </p:sp>
      <p:sp>
        <p:nvSpPr>
          <p:cNvPr id="5" name="Espace réservé du numéro de diapositive 4">
            <a:extLst>
              <a:ext uri="{FF2B5EF4-FFF2-40B4-BE49-F238E27FC236}">
                <a16:creationId xmlns:a16="http://schemas.microsoft.com/office/drawing/2014/main" id="{646375E9-BEBF-48CB-AA2F-2DE46F9DFF67}"/>
              </a:ext>
            </a:extLst>
          </p:cNvPr>
          <p:cNvSpPr>
            <a:spLocks noGrp="1"/>
          </p:cNvSpPr>
          <p:nvPr>
            <p:ph type="sldNum" sz="quarter" idx="4"/>
          </p:nvPr>
        </p:nvSpPr>
        <p:spPr/>
        <p:txBody>
          <a:bodyPr/>
          <a:lstStyle/>
          <a:p>
            <a:fld id="{E0E0DBF5-A871-4C07-8BC2-9FD70CC431DE}" type="slidenum">
              <a:rPr lang="fr-FR" smtClean="0"/>
              <a:t>11</a:t>
            </a:fld>
            <a:endParaRPr lang="fr-FR" dirty="0"/>
          </a:p>
        </p:txBody>
      </p:sp>
      <p:graphicFrame>
        <p:nvGraphicFramePr>
          <p:cNvPr id="6" name="Diagramme 5">
            <a:extLst>
              <a:ext uri="{FF2B5EF4-FFF2-40B4-BE49-F238E27FC236}">
                <a16:creationId xmlns:a16="http://schemas.microsoft.com/office/drawing/2014/main" id="{60F33778-BC9A-473D-B443-F81D91F72459}"/>
              </a:ext>
            </a:extLst>
          </p:cNvPr>
          <p:cNvGraphicFramePr/>
          <p:nvPr>
            <p:extLst>
              <p:ext uri="{D42A27DB-BD31-4B8C-83A1-F6EECF244321}">
                <p14:modId xmlns:p14="http://schemas.microsoft.com/office/powerpoint/2010/main" val="2833860856"/>
              </p:ext>
            </p:extLst>
          </p:nvPr>
        </p:nvGraphicFramePr>
        <p:xfrm>
          <a:off x="1" y="1006382"/>
          <a:ext cx="8780016" cy="5479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Espace réservé de la date 3">
            <a:extLst>
              <a:ext uri="{FF2B5EF4-FFF2-40B4-BE49-F238E27FC236}">
                <a16:creationId xmlns:a16="http://schemas.microsoft.com/office/drawing/2014/main" id="{FEFDBC00-70F6-4A3E-B2CD-55DFDB82DB76}"/>
              </a:ext>
            </a:extLst>
          </p:cNvPr>
          <p:cNvSpPr>
            <a:spLocks noGrp="1"/>
          </p:cNvSpPr>
          <p:nvPr>
            <p:ph type="dt" sz="half" idx="2"/>
          </p:nvPr>
        </p:nvSpPr>
        <p:spPr>
          <a:xfrm>
            <a:off x="25383" y="6485742"/>
            <a:ext cx="2057400" cy="365125"/>
          </a:xfrm>
        </p:spPr>
        <p:txBody>
          <a:bodyPr/>
          <a:lstStyle/>
          <a:p>
            <a:r>
              <a:rPr lang="fr-FR" dirty="0"/>
              <a:t>G. Perrin / H.Serougne</a:t>
            </a:r>
          </a:p>
        </p:txBody>
      </p:sp>
    </p:spTree>
    <p:extLst>
      <p:ext uri="{BB962C8B-B14F-4D97-AF65-F5344CB8AC3E}">
        <p14:creationId xmlns:p14="http://schemas.microsoft.com/office/powerpoint/2010/main" val="1127976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9B61E8A7-FC8C-4F5B-B5D3-C0783CDCA24C}"/>
              </a:ext>
            </a:extLst>
          </p:cNvPr>
          <p:cNvSpPr>
            <a:spLocks noGrp="1"/>
          </p:cNvSpPr>
          <p:nvPr>
            <p:ph type="title"/>
          </p:nvPr>
        </p:nvSpPr>
        <p:spPr/>
        <p:txBody>
          <a:bodyPr/>
          <a:lstStyle/>
          <a:p>
            <a:pPr marL="0" indent="0">
              <a:buNone/>
            </a:pPr>
            <a:r>
              <a:rPr lang="fr-FR" dirty="0"/>
              <a:t>Tour de table !</a:t>
            </a:r>
          </a:p>
        </p:txBody>
      </p:sp>
      <p:sp>
        <p:nvSpPr>
          <p:cNvPr id="4" name="Espace réservé de la date 3">
            <a:extLst>
              <a:ext uri="{FF2B5EF4-FFF2-40B4-BE49-F238E27FC236}">
                <a16:creationId xmlns:a16="http://schemas.microsoft.com/office/drawing/2014/main" id="{704A6B12-F1BF-4A77-9ADC-AF527C496424}"/>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36FB68E5-C439-4DE8-949A-7D09AC80E17D}"/>
              </a:ext>
            </a:extLst>
          </p:cNvPr>
          <p:cNvSpPr>
            <a:spLocks noGrp="1"/>
          </p:cNvSpPr>
          <p:nvPr>
            <p:ph type="sldNum" sz="quarter" idx="4"/>
          </p:nvPr>
        </p:nvSpPr>
        <p:spPr/>
        <p:txBody>
          <a:bodyPr/>
          <a:lstStyle/>
          <a:p>
            <a:fld id="{E0E0DBF5-A871-4C07-8BC2-9FD70CC431DE}" type="slidenum">
              <a:rPr lang="fr-FR" smtClean="0"/>
              <a:t>12</a:t>
            </a:fld>
            <a:endParaRPr lang="fr-FR" dirty="0"/>
          </a:p>
        </p:txBody>
      </p:sp>
      <p:pic>
        <p:nvPicPr>
          <p:cNvPr id="7" name="Image 6">
            <a:extLst>
              <a:ext uri="{FF2B5EF4-FFF2-40B4-BE49-F238E27FC236}">
                <a16:creationId xmlns:a16="http://schemas.microsoft.com/office/drawing/2014/main" id="{75D9B91E-E102-46CD-B328-950D88FAD3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440" y="1086100"/>
            <a:ext cx="7437120" cy="437083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3149032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AB657EB7-554F-462E-BDFA-66C47F669BA3}"/>
              </a:ext>
            </a:extLst>
          </p:cNvPr>
          <p:cNvSpPr>
            <a:spLocks noGrp="1"/>
          </p:cNvSpPr>
          <p:nvPr>
            <p:ph type="title"/>
          </p:nvPr>
        </p:nvSpPr>
        <p:spPr>
          <a:xfrm>
            <a:off x="25383" y="146052"/>
            <a:ext cx="8049524" cy="682623"/>
          </a:xfrm>
        </p:spPr>
        <p:txBody>
          <a:bodyPr>
            <a:normAutofit fontScale="90000"/>
          </a:bodyPr>
          <a:lstStyle/>
          <a:p>
            <a:r>
              <a:rPr lang="fr-FR" dirty="0"/>
              <a:t>dispositifs de financement identifiés pour la rénovation énergétique des bâtiments tertiaires publics</a:t>
            </a:r>
            <a:br>
              <a:rPr lang="fr-FR" dirty="0"/>
            </a:br>
            <a:endParaRPr lang="fr-FR" dirty="0"/>
          </a:p>
        </p:txBody>
      </p:sp>
      <p:sp>
        <p:nvSpPr>
          <p:cNvPr id="5" name="Espace réservé du numéro de diapositive 4">
            <a:extLst>
              <a:ext uri="{FF2B5EF4-FFF2-40B4-BE49-F238E27FC236}">
                <a16:creationId xmlns:a16="http://schemas.microsoft.com/office/drawing/2014/main" id="{E226FBDE-6AEC-47C7-BF6D-6DA9313A54D9}"/>
              </a:ext>
            </a:extLst>
          </p:cNvPr>
          <p:cNvSpPr>
            <a:spLocks noGrp="1"/>
          </p:cNvSpPr>
          <p:nvPr>
            <p:ph type="sldNum" sz="quarter" idx="4"/>
          </p:nvPr>
        </p:nvSpPr>
        <p:spPr/>
        <p:txBody>
          <a:bodyPr/>
          <a:lstStyle/>
          <a:p>
            <a:fld id="{E0E0DBF5-A871-4C07-8BC2-9FD70CC431DE}" type="slidenum">
              <a:rPr lang="fr-FR" smtClean="0"/>
              <a:t>13</a:t>
            </a:fld>
            <a:endParaRPr lang="fr-FR" dirty="0"/>
          </a:p>
        </p:txBody>
      </p:sp>
      <p:graphicFrame>
        <p:nvGraphicFramePr>
          <p:cNvPr id="6" name="Diagramme 5">
            <a:extLst>
              <a:ext uri="{FF2B5EF4-FFF2-40B4-BE49-F238E27FC236}">
                <a16:creationId xmlns:a16="http://schemas.microsoft.com/office/drawing/2014/main" id="{015CC784-23B3-447F-B155-1FF8AC89F9B9}"/>
              </a:ext>
            </a:extLst>
          </p:cNvPr>
          <p:cNvGraphicFramePr/>
          <p:nvPr>
            <p:extLst>
              <p:ext uri="{D42A27DB-BD31-4B8C-83A1-F6EECF244321}">
                <p14:modId xmlns:p14="http://schemas.microsoft.com/office/powerpoint/2010/main" val="2330725440"/>
              </p:ext>
            </p:extLst>
          </p:nvPr>
        </p:nvGraphicFramePr>
        <p:xfrm>
          <a:off x="25383" y="828675"/>
          <a:ext cx="7413642" cy="56570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Espace réservé de la date 3">
            <a:extLst>
              <a:ext uri="{FF2B5EF4-FFF2-40B4-BE49-F238E27FC236}">
                <a16:creationId xmlns:a16="http://schemas.microsoft.com/office/drawing/2014/main" id="{328D578B-49C3-4C78-954C-D8FEA49FB356}"/>
              </a:ext>
            </a:extLst>
          </p:cNvPr>
          <p:cNvSpPr>
            <a:spLocks noGrp="1"/>
          </p:cNvSpPr>
          <p:nvPr>
            <p:ph type="dt" sz="half" idx="2"/>
          </p:nvPr>
        </p:nvSpPr>
        <p:spPr>
          <a:xfrm>
            <a:off x="25383" y="6485742"/>
            <a:ext cx="2057400" cy="365125"/>
          </a:xfrm>
        </p:spPr>
        <p:txBody>
          <a:bodyPr/>
          <a:lstStyle/>
          <a:p>
            <a:r>
              <a:rPr lang="fr-FR" dirty="0"/>
              <a:t>G. Perrin / H.Serougne</a:t>
            </a:r>
          </a:p>
        </p:txBody>
      </p:sp>
    </p:spTree>
    <p:extLst>
      <p:ext uri="{BB962C8B-B14F-4D97-AF65-F5344CB8AC3E}">
        <p14:creationId xmlns:p14="http://schemas.microsoft.com/office/powerpoint/2010/main" val="2464471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AB657EB7-554F-462E-BDFA-66C47F669BA3}"/>
              </a:ext>
            </a:extLst>
          </p:cNvPr>
          <p:cNvSpPr>
            <a:spLocks noGrp="1"/>
          </p:cNvSpPr>
          <p:nvPr>
            <p:ph type="title"/>
          </p:nvPr>
        </p:nvSpPr>
        <p:spPr>
          <a:xfrm>
            <a:off x="25383" y="146052"/>
            <a:ext cx="8049524" cy="682623"/>
          </a:xfrm>
        </p:spPr>
        <p:txBody>
          <a:bodyPr>
            <a:normAutofit fontScale="90000"/>
          </a:bodyPr>
          <a:lstStyle/>
          <a:p>
            <a:r>
              <a:rPr lang="fr-FR" dirty="0"/>
              <a:t>dispositifs de financement identifiés pour la rénovation énergétique des bâtiments tertiaires publics</a:t>
            </a:r>
            <a:br>
              <a:rPr lang="fr-FR" dirty="0"/>
            </a:br>
            <a:endParaRPr lang="fr-FR" dirty="0"/>
          </a:p>
        </p:txBody>
      </p:sp>
      <p:sp>
        <p:nvSpPr>
          <p:cNvPr id="5" name="Espace réservé du numéro de diapositive 4">
            <a:extLst>
              <a:ext uri="{FF2B5EF4-FFF2-40B4-BE49-F238E27FC236}">
                <a16:creationId xmlns:a16="http://schemas.microsoft.com/office/drawing/2014/main" id="{E226FBDE-6AEC-47C7-BF6D-6DA9313A54D9}"/>
              </a:ext>
            </a:extLst>
          </p:cNvPr>
          <p:cNvSpPr>
            <a:spLocks noGrp="1"/>
          </p:cNvSpPr>
          <p:nvPr>
            <p:ph type="sldNum" sz="quarter" idx="4"/>
          </p:nvPr>
        </p:nvSpPr>
        <p:spPr/>
        <p:txBody>
          <a:bodyPr/>
          <a:lstStyle/>
          <a:p>
            <a:fld id="{E0E0DBF5-A871-4C07-8BC2-9FD70CC431DE}" type="slidenum">
              <a:rPr lang="fr-FR" smtClean="0"/>
              <a:t>14</a:t>
            </a:fld>
            <a:endParaRPr lang="fr-FR" dirty="0"/>
          </a:p>
        </p:txBody>
      </p:sp>
      <p:graphicFrame>
        <p:nvGraphicFramePr>
          <p:cNvPr id="6" name="Diagramme 5">
            <a:extLst>
              <a:ext uri="{FF2B5EF4-FFF2-40B4-BE49-F238E27FC236}">
                <a16:creationId xmlns:a16="http://schemas.microsoft.com/office/drawing/2014/main" id="{015CC784-23B3-447F-B155-1FF8AC89F9B9}"/>
              </a:ext>
            </a:extLst>
          </p:cNvPr>
          <p:cNvGraphicFramePr/>
          <p:nvPr>
            <p:extLst>
              <p:ext uri="{D42A27DB-BD31-4B8C-83A1-F6EECF244321}">
                <p14:modId xmlns:p14="http://schemas.microsoft.com/office/powerpoint/2010/main" val="3171764665"/>
              </p:ext>
            </p:extLst>
          </p:nvPr>
        </p:nvGraphicFramePr>
        <p:xfrm>
          <a:off x="25383" y="828675"/>
          <a:ext cx="7413642" cy="56570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Espace réservé de la date 3">
            <a:extLst>
              <a:ext uri="{FF2B5EF4-FFF2-40B4-BE49-F238E27FC236}">
                <a16:creationId xmlns:a16="http://schemas.microsoft.com/office/drawing/2014/main" id="{328D578B-49C3-4C78-954C-D8FEA49FB356}"/>
              </a:ext>
            </a:extLst>
          </p:cNvPr>
          <p:cNvSpPr>
            <a:spLocks noGrp="1"/>
          </p:cNvSpPr>
          <p:nvPr>
            <p:ph type="dt" sz="half" idx="2"/>
          </p:nvPr>
        </p:nvSpPr>
        <p:spPr>
          <a:xfrm>
            <a:off x="25383" y="6485742"/>
            <a:ext cx="2057400" cy="365125"/>
          </a:xfrm>
        </p:spPr>
        <p:txBody>
          <a:bodyPr/>
          <a:lstStyle/>
          <a:p>
            <a:r>
              <a:rPr lang="fr-FR" dirty="0"/>
              <a:t>G. Perrin / H.Serougne</a:t>
            </a:r>
          </a:p>
        </p:txBody>
      </p:sp>
    </p:spTree>
    <p:extLst>
      <p:ext uri="{BB962C8B-B14F-4D97-AF65-F5344CB8AC3E}">
        <p14:creationId xmlns:p14="http://schemas.microsoft.com/office/powerpoint/2010/main" val="4064881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AB657EB7-554F-462E-BDFA-66C47F669BA3}"/>
              </a:ext>
            </a:extLst>
          </p:cNvPr>
          <p:cNvSpPr>
            <a:spLocks noGrp="1"/>
          </p:cNvSpPr>
          <p:nvPr>
            <p:ph type="title"/>
          </p:nvPr>
        </p:nvSpPr>
        <p:spPr>
          <a:xfrm>
            <a:off x="25382" y="146052"/>
            <a:ext cx="8299467" cy="958848"/>
          </a:xfrm>
        </p:spPr>
        <p:txBody>
          <a:bodyPr>
            <a:normAutofit/>
          </a:bodyPr>
          <a:lstStyle/>
          <a:p>
            <a:pPr marL="0" indent="0">
              <a:buNone/>
            </a:pPr>
            <a:r>
              <a:rPr lang="fr-FR" dirty="0"/>
              <a:t>2. Les connaissez-vous ? Les utilisez-vous ? Qu’en pensez-vous ? </a:t>
            </a:r>
            <a:br>
              <a:rPr lang="fr-FR" dirty="0"/>
            </a:br>
            <a:br>
              <a:rPr lang="fr-FR" dirty="0"/>
            </a:br>
            <a:endParaRPr lang="fr-FR" dirty="0"/>
          </a:p>
        </p:txBody>
      </p:sp>
      <p:sp>
        <p:nvSpPr>
          <p:cNvPr id="5" name="Espace réservé du numéro de diapositive 4">
            <a:extLst>
              <a:ext uri="{FF2B5EF4-FFF2-40B4-BE49-F238E27FC236}">
                <a16:creationId xmlns:a16="http://schemas.microsoft.com/office/drawing/2014/main" id="{E226FBDE-6AEC-47C7-BF6D-6DA9313A54D9}"/>
              </a:ext>
            </a:extLst>
          </p:cNvPr>
          <p:cNvSpPr>
            <a:spLocks noGrp="1"/>
          </p:cNvSpPr>
          <p:nvPr>
            <p:ph type="sldNum" sz="quarter" idx="4"/>
          </p:nvPr>
        </p:nvSpPr>
        <p:spPr/>
        <p:txBody>
          <a:bodyPr/>
          <a:lstStyle/>
          <a:p>
            <a:fld id="{E0E0DBF5-A871-4C07-8BC2-9FD70CC431DE}" type="slidenum">
              <a:rPr lang="fr-FR" smtClean="0"/>
              <a:t>15</a:t>
            </a:fld>
            <a:endParaRPr lang="fr-FR" dirty="0"/>
          </a:p>
        </p:txBody>
      </p:sp>
      <p:sp>
        <p:nvSpPr>
          <p:cNvPr id="8" name="Espace réservé de la date 3">
            <a:extLst>
              <a:ext uri="{FF2B5EF4-FFF2-40B4-BE49-F238E27FC236}">
                <a16:creationId xmlns:a16="http://schemas.microsoft.com/office/drawing/2014/main" id="{328D578B-49C3-4C78-954C-D8FEA49FB356}"/>
              </a:ext>
            </a:extLst>
          </p:cNvPr>
          <p:cNvSpPr>
            <a:spLocks noGrp="1"/>
          </p:cNvSpPr>
          <p:nvPr>
            <p:ph type="dt" sz="half" idx="2"/>
          </p:nvPr>
        </p:nvSpPr>
        <p:spPr>
          <a:xfrm>
            <a:off x="25383" y="6485742"/>
            <a:ext cx="2057400" cy="365125"/>
          </a:xfrm>
        </p:spPr>
        <p:txBody>
          <a:bodyPr/>
          <a:lstStyle/>
          <a:p>
            <a:r>
              <a:rPr lang="fr-FR" dirty="0"/>
              <a:t>G. Perrin / H.Serougne</a:t>
            </a:r>
          </a:p>
        </p:txBody>
      </p:sp>
      <p:sp>
        <p:nvSpPr>
          <p:cNvPr id="4" name="ZoneTexte 3">
            <a:extLst>
              <a:ext uri="{FF2B5EF4-FFF2-40B4-BE49-F238E27FC236}">
                <a16:creationId xmlns:a16="http://schemas.microsoft.com/office/drawing/2014/main" id="{8DD65836-0196-41D9-81A8-327BA078CAE8}"/>
              </a:ext>
            </a:extLst>
          </p:cNvPr>
          <p:cNvSpPr txBox="1"/>
          <p:nvPr/>
        </p:nvSpPr>
        <p:spPr>
          <a:xfrm>
            <a:off x="523875" y="990600"/>
            <a:ext cx="7610475" cy="6740307"/>
          </a:xfrm>
          <a:prstGeom prst="rect">
            <a:avLst/>
          </a:prstGeom>
          <a:noFill/>
        </p:spPr>
        <p:txBody>
          <a:bodyPr wrap="square" rtlCol="0">
            <a:spAutoFit/>
          </a:bodyPr>
          <a:lstStyle/>
          <a:p>
            <a:r>
              <a:rPr lang="fr-FR" u="sng" dirty="0"/>
              <a:t>Vos réactions :</a:t>
            </a:r>
          </a:p>
          <a:p>
            <a:r>
              <a:rPr lang="fr-FR" dirty="0"/>
              <a:t>Avantages : SPL OSER – Grande mise de fonds – gestion par la SPL, outil clés en main</a:t>
            </a:r>
          </a:p>
          <a:p>
            <a:r>
              <a:rPr lang="fr-FR" dirty="0"/>
              <a:t>Inconvénients : projet important et rénovation totale</a:t>
            </a:r>
          </a:p>
          <a:p>
            <a:endParaRPr lang="fr-FR" dirty="0"/>
          </a:p>
          <a:p>
            <a:r>
              <a:rPr lang="fr-FR" dirty="0"/>
              <a:t>Agrégation de CEE : SIEL </a:t>
            </a:r>
            <a:r>
              <a:rPr lang="fr-FR" dirty="0" err="1"/>
              <a:t>mutualisateur</a:t>
            </a:r>
            <a:r>
              <a:rPr lang="fr-FR" dirty="0"/>
              <a:t> au niveau du Département </a:t>
            </a:r>
          </a:p>
          <a:p>
            <a:endParaRPr lang="fr-FR" dirty="0"/>
          </a:p>
          <a:p>
            <a:r>
              <a:rPr lang="fr-FR" dirty="0"/>
              <a:t>CEE : fonds de rénovation énergétique (</a:t>
            </a:r>
            <a:r>
              <a:rPr lang="fr-FR" dirty="0" err="1"/>
              <a:t>Rénolution</a:t>
            </a:r>
            <a:r>
              <a:rPr lang="fr-FR" dirty="0"/>
              <a:t>) Etat des lieux et suivi dans le temps avec taux d’aides définis. SAGE subvention ajoutée  aux autres subventions </a:t>
            </a:r>
          </a:p>
          <a:p>
            <a:r>
              <a:rPr lang="fr-FR" i="1" dirty="0"/>
              <a:t>(communes renoncent à leurs CEE)</a:t>
            </a:r>
            <a:endParaRPr lang="fr-FR" dirty="0"/>
          </a:p>
          <a:p>
            <a:endParaRPr lang="fr-FR" dirty="0"/>
          </a:p>
          <a:p>
            <a:r>
              <a:rPr lang="fr-FR" dirty="0"/>
              <a:t>CPE : Fixer les EE, atteindre les objectifs = bonus ou malus</a:t>
            </a:r>
          </a:p>
          <a:p>
            <a:r>
              <a:rPr lang="fr-FR" dirty="0"/>
              <a:t>Pour la collectivités gagnante dans tous les cas</a:t>
            </a:r>
          </a:p>
          <a:p>
            <a:endParaRPr lang="fr-FR" dirty="0"/>
          </a:p>
          <a:p>
            <a:r>
              <a:rPr lang="fr-FR" dirty="0"/>
              <a:t>CPE </a:t>
            </a:r>
            <a:r>
              <a:rPr lang="fr-FR" i="1" dirty="0"/>
              <a:t>petite échelle </a:t>
            </a:r>
            <a:r>
              <a:rPr lang="fr-FR" dirty="0"/>
              <a:t>PME ou groupements d’artisans de répondre</a:t>
            </a:r>
          </a:p>
          <a:p>
            <a:r>
              <a:rPr lang="fr-FR" dirty="0"/>
              <a:t>EE sont bien présentes. </a:t>
            </a:r>
          </a:p>
          <a:p>
            <a:r>
              <a:rPr lang="fr-FR" dirty="0"/>
              <a:t>Inconvénients : Suivi dès le départ et réalisable</a:t>
            </a:r>
          </a:p>
          <a:p>
            <a:endParaRPr lang="fr-FR" dirty="0"/>
          </a:p>
          <a:p>
            <a:endParaRPr lang="fr-FR" dirty="0"/>
          </a:p>
          <a:p>
            <a:endParaRPr lang="fr-FR" dirty="0"/>
          </a:p>
          <a:p>
            <a:endParaRPr lang="fr-FR" dirty="0"/>
          </a:p>
          <a:p>
            <a:endParaRPr lang="fr-FR" dirty="0"/>
          </a:p>
          <a:p>
            <a:endParaRPr lang="fr-FR" dirty="0"/>
          </a:p>
        </p:txBody>
      </p:sp>
    </p:spTree>
    <p:extLst>
      <p:ext uri="{BB962C8B-B14F-4D97-AF65-F5344CB8AC3E}">
        <p14:creationId xmlns:p14="http://schemas.microsoft.com/office/powerpoint/2010/main" val="761417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AB657EB7-554F-462E-BDFA-66C47F669BA3}"/>
              </a:ext>
            </a:extLst>
          </p:cNvPr>
          <p:cNvSpPr>
            <a:spLocks noGrp="1"/>
          </p:cNvSpPr>
          <p:nvPr>
            <p:ph type="title"/>
          </p:nvPr>
        </p:nvSpPr>
        <p:spPr>
          <a:xfrm>
            <a:off x="25382" y="146052"/>
            <a:ext cx="8299467" cy="958848"/>
          </a:xfrm>
        </p:spPr>
        <p:txBody>
          <a:bodyPr>
            <a:normAutofit/>
          </a:bodyPr>
          <a:lstStyle/>
          <a:p>
            <a:pPr marL="0" indent="0">
              <a:buNone/>
            </a:pPr>
            <a:r>
              <a:rPr lang="fr-FR" dirty="0"/>
              <a:t>2. Les connaissez-vous ? Les utilisez-vous ? Qu’en pensez-vous ?</a:t>
            </a:r>
            <a:br>
              <a:rPr lang="fr-FR" dirty="0"/>
            </a:br>
            <a:br>
              <a:rPr lang="fr-FR" dirty="0"/>
            </a:br>
            <a:endParaRPr lang="fr-FR" dirty="0"/>
          </a:p>
        </p:txBody>
      </p:sp>
      <p:sp>
        <p:nvSpPr>
          <p:cNvPr id="5" name="Espace réservé du numéro de diapositive 4">
            <a:extLst>
              <a:ext uri="{FF2B5EF4-FFF2-40B4-BE49-F238E27FC236}">
                <a16:creationId xmlns:a16="http://schemas.microsoft.com/office/drawing/2014/main" id="{E226FBDE-6AEC-47C7-BF6D-6DA9313A54D9}"/>
              </a:ext>
            </a:extLst>
          </p:cNvPr>
          <p:cNvSpPr>
            <a:spLocks noGrp="1"/>
          </p:cNvSpPr>
          <p:nvPr>
            <p:ph type="sldNum" sz="quarter" idx="4"/>
          </p:nvPr>
        </p:nvSpPr>
        <p:spPr/>
        <p:txBody>
          <a:bodyPr/>
          <a:lstStyle/>
          <a:p>
            <a:fld id="{E0E0DBF5-A871-4C07-8BC2-9FD70CC431DE}" type="slidenum">
              <a:rPr lang="fr-FR" smtClean="0"/>
              <a:t>16</a:t>
            </a:fld>
            <a:endParaRPr lang="fr-FR" dirty="0"/>
          </a:p>
        </p:txBody>
      </p:sp>
      <p:sp>
        <p:nvSpPr>
          <p:cNvPr id="8" name="Espace réservé de la date 3">
            <a:extLst>
              <a:ext uri="{FF2B5EF4-FFF2-40B4-BE49-F238E27FC236}">
                <a16:creationId xmlns:a16="http://schemas.microsoft.com/office/drawing/2014/main" id="{328D578B-49C3-4C78-954C-D8FEA49FB356}"/>
              </a:ext>
            </a:extLst>
          </p:cNvPr>
          <p:cNvSpPr>
            <a:spLocks noGrp="1"/>
          </p:cNvSpPr>
          <p:nvPr>
            <p:ph type="dt" sz="half" idx="2"/>
          </p:nvPr>
        </p:nvSpPr>
        <p:spPr>
          <a:xfrm>
            <a:off x="25383" y="6485742"/>
            <a:ext cx="2057400" cy="365125"/>
          </a:xfrm>
        </p:spPr>
        <p:txBody>
          <a:bodyPr/>
          <a:lstStyle/>
          <a:p>
            <a:r>
              <a:rPr lang="fr-FR" dirty="0"/>
              <a:t>G. Perrin / H.Serougne</a:t>
            </a:r>
          </a:p>
        </p:txBody>
      </p:sp>
      <p:sp>
        <p:nvSpPr>
          <p:cNvPr id="4" name="ZoneTexte 3">
            <a:extLst>
              <a:ext uri="{FF2B5EF4-FFF2-40B4-BE49-F238E27FC236}">
                <a16:creationId xmlns:a16="http://schemas.microsoft.com/office/drawing/2014/main" id="{8DD65836-0196-41D9-81A8-327BA078CAE8}"/>
              </a:ext>
            </a:extLst>
          </p:cNvPr>
          <p:cNvSpPr txBox="1"/>
          <p:nvPr/>
        </p:nvSpPr>
        <p:spPr>
          <a:xfrm>
            <a:off x="485775" y="990600"/>
            <a:ext cx="7610475" cy="4524315"/>
          </a:xfrm>
          <a:prstGeom prst="rect">
            <a:avLst/>
          </a:prstGeom>
          <a:noFill/>
        </p:spPr>
        <p:txBody>
          <a:bodyPr wrap="square" rtlCol="0">
            <a:spAutoFit/>
          </a:bodyPr>
          <a:lstStyle/>
          <a:p>
            <a:r>
              <a:rPr lang="fr-FR" dirty="0"/>
              <a:t>Vos réactions :</a:t>
            </a:r>
          </a:p>
          <a:p>
            <a:r>
              <a:rPr lang="fr-FR" dirty="0"/>
              <a:t>Fonds de concours avec SDE compétence en propre</a:t>
            </a:r>
          </a:p>
          <a:p>
            <a:endParaRPr lang="fr-FR" dirty="0"/>
          </a:p>
          <a:p>
            <a:r>
              <a:rPr lang="fr-FR" dirty="0"/>
              <a:t>CEE : réaliser les travaux (vitrage) doit être massifier pour qu’ils soient éligibles aux CEE </a:t>
            </a:r>
          </a:p>
          <a:p>
            <a:endParaRPr lang="fr-FR" dirty="0"/>
          </a:p>
          <a:p>
            <a:r>
              <a:rPr lang="fr-FR" dirty="0"/>
              <a:t>Bâtiments communaux : conventions rénovation E, pas sous forme de loyer mais 20 loyers en une seules fois pour l’intégrer dans les opérations </a:t>
            </a:r>
            <a:r>
              <a:rPr lang="fr-FR" dirty="0">
                <a:sym typeface="Wingdings" panose="05000000000000000000" pitchFamily="2" charset="2"/>
              </a:rPr>
              <a:t> par exemple cadre marchés groupés</a:t>
            </a:r>
          </a:p>
          <a:p>
            <a:endParaRPr lang="fr-FR" dirty="0">
              <a:sym typeface="Wingdings" panose="05000000000000000000" pitchFamily="2" charset="2"/>
            </a:endParaRPr>
          </a:p>
          <a:p>
            <a:r>
              <a:rPr lang="fr-FR" dirty="0"/>
              <a:t>y a-t-il encore des départements qui font des subventions pour la rénovation énergétique ?</a:t>
            </a:r>
          </a:p>
          <a:p>
            <a:endParaRPr lang="fr-FR" dirty="0"/>
          </a:p>
          <a:p>
            <a:r>
              <a:rPr lang="fr-FR" dirty="0"/>
              <a:t>compétence similaire (inverse) à l'achat d'énergie</a:t>
            </a:r>
          </a:p>
          <a:p>
            <a:endParaRPr lang="fr-FR" dirty="0"/>
          </a:p>
          <a:p>
            <a:endParaRPr lang="fr-FR" dirty="0"/>
          </a:p>
        </p:txBody>
      </p:sp>
    </p:spTree>
    <p:extLst>
      <p:ext uri="{BB962C8B-B14F-4D97-AF65-F5344CB8AC3E}">
        <p14:creationId xmlns:p14="http://schemas.microsoft.com/office/powerpoint/2010/main" val="91613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AB657EB7-554F-462E-BDFA-66C47F669BA3}"/>
              </a:ext>
            </a:extLst>
          </p:cNvPr>
          <p:cNvSpPr>
            <a:spLocks noGrp="1"/>
          </p:cNvSpPr>
          <p:nvPr>
            <p:ph type="title"/>
          </p:nvPr>
        </p:nvSpPr>
        <p:spPr>
          <a:xfrm>
            <a:off x="25382" y="146052"/>
            <a:ext cx="8299467" cy="958848"/>
          </a:xfrm>
        </p:spPr>
        <p:txBody>
          <a:bodyPr>
            <a:normAutofit/>
          </a:bodyPr>
          <a:lstStyle/>
          <a:p>
            <a:pPr marL="0" indent="0">
              <a:buNone/>
            </a:pPr>
            <a:r>
              <a:rPr lang="fr-FR" dirty="0"/>
              <a:t>2. Les connaissez-vous ? Les utilisez-vous ? Qu’en pensez-vous ?</a:t>
            </a:r>
            <a:br>
              <a:rPr lang="fr-FR" dirty="0"/>
            </a:br>
            <a:br>
              <a:rPr lang="fr-FR" dirty="0"/>
            </a:br>
            <a:endParaRPr lang="fr-FR" dirty="0"/>
          </a:p>
        </p:txBody>
      </p:sp>
      <p:sp>
        <p:nvSpPr>
          <p:cNvPr id="5" name="Espace réservé du numéro de diapositive 4">
            <a:extLst>
              <a:ext uri="{FF2B5EF4-FFF2-40B4-BE49-F238E27FC236}">
                <a16:creationId xmlns:a16="http://schemas.microsoft.com/office/drawing/2014/main" id="{E226FBDE-6AEC-47C7-BF6D-6DA9313A54D9}"/>
              </a:ext>
            </a:extLst>
          </p:cNvPr>
          <p:cNvSpPr>
            <a:spLocks noGrp="1"/>
          </p:cNvSpPr>
          <p:nvPr>
            <p:ph type="sldNum" sz="quarter" idx="4"/>
          </p:nvPr>
        </p:nvSpPr>
        <p:spPr/>
        <p:txBody>
          <a:bodyPr/>
          <a:lstStyle/>
          <a:p>
            <a:fld id="{E0E0DBF5-A871-4C07-8BC2-9FD70CC431DE}" type="slidenum">
              <a:rPr lang="fr-FR" smtClean="0"/>
              <a:t>17</a:t>
            </a:fld>
            <a:endParaRPr lang="fr-FR" dirty="0"/>
          </a:p>
        </p:txBody>
      </p:sp>
      <p:sp>
        <p:nvSpPr>
          <p:cNvPr id="8" name="Espace réservé de la date 3">
            <a:extLst>
              <a:ext uri="{FF2B5EF4-FFF2-40B4-BE49-F238E27FC236}">
                <a16:creationId xmlns:a16="http://schemas.microsoft.com/office/drawing/2014/main" id="{328D578B-49C3-4C78-954C-D8FEA49FB356}"/>
              </a:ext>
            </a:extLst>
          </p:cNvPr>
          <p:cNvSpPr>
            <a:spLocks noGrp="1"/>
          </p:cNvSpPr>
          <p:nvPr>
            <p:ph type="dt" sz="half" idx="2"/>
          </p:nvPr>
        </p:nvSpPr>
        <p:spPr>
          <a:xfrm>
            <a:off x="25383" y="6485742"/>
            <a:ext cx="2057400" cy="365125"/>
          </a:xfrm>
        </p:spPr>
        <p:txBody>
          <a:bodyPr/>
          <a:lstStyle/>
          <a:p>
            <a:r>
              <a:rPr lang="fr-FR" dirty="0"/>
              <a:t>G. Perrin / H.Serougne</a:t>
            </a:r>
          </a:p>
        </p:txBody>
      </p:sp>
      <p:sp>
        <p:nvSpPr>
          <p:cNvPr id="4" name="ZoneTexte 3">
            <a:extLst>
              <a:ext uri="{FF2B5EF4-FFF2-40B4-BE49-F238E27FC236}">
                <a16:creationId xmlns:a16="http://schemas.microsoft.com/office/drawing/2014/main" id="{8DD65836-0196-41D9-81A8-327BA078CAE8}"/>
              </a:ext>
            </a:extLst>
          </p:cNvPr>
          <p:cNvSpPr txBox="1"/>
          <p:nvPr/>
        </p:nvSpPr>
        <p:spPr>
          <a:xfrm>
            <a:off x="523875" y="990600"/>
            <a:ext cx="7610475" cy="3970318"/>
          </a:xfrm>
          <a:prstGeom prst="rect">
            <a:avLst/>
          </a:prstGeom>
          <a:noFill/>
        </p:spPr>
        <p:txBody>
          <a:bodyPr wrap="square" rtlCol="0">
            <a:spAutoFit/>
          </a:bodyPr>
          <a:lstStyle/>
          <a:p>
            <a:r>
              <a:rPr lang="fr-FR" dirty="0"/>
              <a:t>Vos réactions :</a:t>
            </a:r>
          </a:p>
          <a:p>
            <a:endParaRPr lang="fr-FR" dirty="0"/>
          </a:p>
          <a:p>
            <a:r>
              <a:rPr lang="fr-FR" dirty="0"/>
              <a:t>MDE = aide peut aider aussi les collectivités, architecte </a:t>
            </a:r>
          </a:p>
          <a:p>
            <a:r>
              <a:rPr lang="fr-FR" dirty="0"/>
              <a:t>CEE</a:t>
            </a:r>
          </a:p>
          <a:p>
            <a:r>
              <a:rPr lang="fr-FR" dirty="0"/>
              <a:t>CEP conseil + Economes de flux</a:t>
            </a:r>
          </a:p>
          <a:p>
            <a:r>
              <a:rPr lang="fr-FR" dirty="0"/>
              <a:t>Spécialiste des sujets de rénovations</a:t>
            </a:r>
          </a:p>
          <a:p>
            <a:r>
              <a:rPr lang="fr-FR" dirty="0"/>
              <a:t>EPCI </a:t>
            </a:r>
            <a:r>
              <a:rPr lang="fr-FR" dirty="0" err="1"/>
              <a:t>def</a:t>
            </a:r>
            <a:r>
              <a:rPr lang="fr-FR" dirty="0"/>
              <a:t> mutualisation</a:t>
            </a:r>
          </a:p>
          <a:p>
            <a:endParaRPr lang="fr-FR" dirty="0"/>
          </a:p>
          <a:p>
            <a:r>
              <a:rPr lang="fr-FR" dirty="0"/>
              <a:t>Prestation d’études = financement CDC ?</a:t>
            </a:r>
          </a:p>
          <a:p>
            <a:r>
              <a:rPr lang="fr-FR" dirty="0"/>
              <a:t>Non interne SDE</a:t>
            </a:r>
          </a:p>
          <a:p>
            <a:endParaRPr lang="fr-FR" dirty="0"/>
          </a:p>
          <a:p>
            <a:r>
              <a:rPr lang="fr-FR" dirty="0"/>
              <a:t>CEP oui</a:t>
            </a:r>
          </a:p>
          <a:p>
            <a:endParaRPr lang="fr-FR" dirty="0"/>
          </a:p>
          <a:p>
            <a:r>
              <a:rPr lang="fr-FR" dirty="0"/>
              <a:t>Assurer sur la MDE CEP ?</a:t>
            </a:r>
          </a:p>
        </p:txBody>
      </p:sp>
    </p:spTree>
    <p:extLst>
      <p:ext uri="{BB962C8B-B14F-4D97-AF65-F5344CB8AC3E}">
        <p14:creationId xmlns:p14="http://schemas.microsoft.com/office/powerpoint/2010/main" val="1575277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AB657EB7-554F-462E-BDFA-66C47F669BA3}"/>
              </a:ext>
            </a:extLst>
          </p:cNvPr>
          <p:cNvSpPr>
            <a:spLocks noGrp="1"/>
          </p:cNvSpPr>
          <p:nvPr>
            <p:ph type="title"/>
          </p:nvPr>
        </p:nvSpPr>
        <p:spPr>
          <a:xfrm>
            <a:off x="25382" y="146052"/>
            <a:ext cx="8299467" cy="1339848"/>
          </a:xfrm>
        </p:spPr>
        <p:txBody>
          <a:bodyPr>
            <a:normAutofit fontScale="90000"/>
          </a:bodyPr>
          <a:lstStyle/>
          <a:p>
            <a:pPr marL="0" indent="0">
              <a:buNone/>
            </a:pPr>
            <a:r>
              <a:rPr lang="fr-FR" dirty="0"/>
              <a:t>3. En voyez-vous d’autres que nous aurions oublié ? Quel()s autre(s) produit(s) pourrions-nous utiliser ? Quels produits seraient idéaux pour vous ? </a:t>
            </a:r>
            <a:br>
              <a:rPr lang="fr-FR" dirty="0"/>
            </a:br>
            <a:br>
              <a:rPr lang="fr-FR" dirty="0"/>
            </a:br>
            <a:br>
              <a:rPr lang="fr-FR" dirty="0"/>
            </a:br>
            <a:endParaRPr lang="fr-FR" dirty="0"/>
          </a:p>
        </p:txBody>
      </p:sp>
      <p:sp>
        <p:nvSpPr>
          <p:cNvPr id="5" name="Espace réservé du numéro de diapositive 4">
            <a:extLst>
              <a:ext uri="{FF2B5EF4-FFF2-40B4-BE49-F238E27FC236}">
                <a16:creationId xmlns:a16="http://schemas.microsoft.com/office/drawing/2014/main" id="{E226FBDE-6AEC-47C7-BF6D-6DA9313A54D9}"/>
              </a:ext>
            </a:extLst>
          </p:cNvPr>
          <p:cNvSpPr>
            <a:spLocks noGrp="1"/>
          </p:cNvSpPr>
          <p:nvPr>
            <p:ph type="sldNum" sz="quarter" idx="4"/>
          </p:nvPr>
        </p:nvSpPr>
        <p:spPr/>
        <p:txBody>
          <a:bodyPr/>
          <a:lstStyle/>
          <a:p>
            <a:fld id="{E0E0DBF5-A871-4C07-8BC2-9FD70CC431DE}" type="slidenum">
              <a:rPr lang="fr-FR" smtClean="0"/>
              <a:t>18</a:t>
            </a:fld>
            <a:endParaRPr lang="fr-FR" dirty="0"/>
          </a:p>
        </p:txBody>
      </p:sp>
      <p:sp>
        <p:nvSpPr>
          <p:cNvPr id="8" name="Espace réservé de la date 3">
            <a:extLst>
              <a:ext uri="{FF2B5EF4-FFF2-40B4-BE49-F238E27FC236}">
                <a16:creationId xmlns:a16="http://schemas.microsoft.com/office/drawing/2014/main" id="{328D578B-49C3-4C78-954C-D8FEA49FB356}"/>
              </a:ext>
            </a:extLst>
          </p:cNvPr>
          <p:cNvSpPr>
            <a:spLocks noGrp="1"/>
          </p:cNvSpPr>
          <p:nvPr>
            <p:ph type="dt" sz="half" idx="2"/>
          </p:nvPr>
        </p:nvSpPr>
        <p:spPr>
          <a:xfrm>
            <a:off x="25383" y="6485742"/>
            <a:ext cx="2057400" cy="365125"/>
          </a:xfrm>
        </p:spPr>
        <p:txBody>
          <a:bodyPr/>
          <a:lstStyle/>
          <a:p>
            <a:r>
              <a:rPr lang="fr-FR" dirty="0"/>
              <a:t>G. Perrin / H.Serougne</a:t>
            </a:r>
          </a:p>
        </p:txBody>
      </p:sp>
      <p:sp>
        <p:nvSpPr>
          <p:cNvPr id="4" name="ZoneTexte 3">
            <a:extLst>
              <a:ext uri="{FF2B5EF4-FFF2-40B4-BE49-F238E27FC236}">
                <a16:creationId xmlns:a16="http://schemas.microsoft.com/office/drawing/2014/main" id="{8DD65836-0196-41D9-81A8-327BA078CAE8}"/>
              </a:ext>
            </a:extLst>
          </p:cNvPr>
          <p:cNvSpPr txBox="1"/>
          <p:nvPr/>
        </p:nvSpPr>
        <p:spPr>
          <a:xfrm>
            <a:off x="523875" y="990600"/>
            <a:ext cx="7610475" cy="369332"/>
          </a:xfrm>
          <a:prstGeom prst="rect">
            <a:avLst/>
          </a:prstGeom>
          <a:noFill/>
        </p:spPr>
        <p:txBody>
          <a:bodyPr wrap="square" rtlCol="0">
            <a:spAutoFit/>
          </a:bodyPr>
          <a:lstStyle/>
          <a:p>
            <a:r>
              <a:rPr lang="fr-FR" dirty="0"/>
              <a:t>Vos réactions :</a:t>
            </a:r>
          </a:p>
        </p:txBody>
      </p:sp>
    </p:spTree>
    <p:extLst>
      <p:ext uri="{BB962C8B-B14F-4D97-AF65-F5344CB8AC3E}">
        <p14:creationId xmlns:p14="http://schemas.microsoft.com/office/powerpoint/2010/main" val="320595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AA81844F-3577-465E-A577-D7B2FF776436}"/>
              </a:ext>
            </a:extLst>
          </p:cNvPr>
          <p:cNvSpPr>
            <a:spLocks noGrp="1"/>
          </p:cNvSpPr>
          <p:nvPr>
            <p:ph type="body" sz="quarter" idx="10"/>
          </p:nvPr>
        </p:nvSpPr>
        <p:spPr>
          <a:xfrm>
            <a:off x="207572" y="836764"/>
            <a:ext cx="8566031" cy="5028871"/>
          </a:xfrm>
        </p:spPr>
        <p:txBody>
          <a:bodyPr>
            <a:normAutofit fontScale="70000" lnSpcReduction="20000"/>
          </a:bodyPr>
          <a:lstStyle/>
          <a:p>
            <a:pPr marL="0" indent="0">
              <a:buNone/>
            </a:pPr>
            <a:endParaRPr lang="fr-FR" dirty="0"/>
          </a:p>
          <a:p>
            <a:r>
              <a:rPr lang="fr-FR" dirty="0"/>
              <a:t>Comment créer l’outil adéquat comme l’EP pour avancer au sujet de l’efficacité énergétique ?</a:t>
            </a:r>
          </a:p>
          <a:p>
            <a:r>
              <a:rPr lang="fr-FR" dirty="0"/>
              <a:t>Compétence unique/ Co-maitrise d’ouvrage</a:t>
            </a:r>
          </a:p>
          <a:p>
            <a:r>
              <a:rPr lang="fr-FR" dirty="0"/>
              <a:t>Difficultés : pas standardisé</a:t>
            </a:r>
          </a:p>
          <a:p>
            <a:r>
              <a:rPr lang="fr-FR" dirty="0"/>
              <a:t>Rénovation : multi-changement/ accompagnement SDE et propositions multiples</a:t>
            </a:r>
          </a:p>
          <a:p>
            <a:r>
              <a:rPr lang="fr-FR" dirty="0"/>
              <a:t>Outils standard avec des niveaux accompagnement Econome de flux ou CEP </a:t>
            </a:r>
          </a:p>
          <a:p>
            <a:r>
              <a:rPr lang="fr-FR" dirty="0"/>
              <a:t>Rénovation partielle/ isolation toiture/ système/ Fenêtres/ == &gt; changements simples ==&gt; instrumentalisés</a:t>
            </a:r>
          </a:p>
          <a:p>
            <a:r>
              <a:rPr lang="fr-FR" dirty="0"/>
              <a:t>Financement en face : intracting voir ROI</a:t>
            </a:r>
          </a:p>
          <a:p>
            <a:r>
              <a:rPr lang="fr-FR" dirty="0"/>
              <a:t>Financements graduels suivant l’opération </a:t>
            </a:r>
          </a:p>
          <a:p>
            <a:r>
              <a:rPr lang="fr-FR" dirty="0"/>
              <a:t>Phase 3 : suivi dans le temps des économies sous forme Bonus par exemple</a:t>
            </a:r>
          </a:p>
        </p:txBody>
      </p:sp>
      <p:sp>
        <p:nvSpPr>
          <p:cNvPr id="3" name="Titre 2">
            <a:extLst>
              <a:ext uri="{FF2B5EF4-FFF2-40B4-BE49-F238E27FC236}">
                <a16:creationId xmlns:a16="http://schemas.microsoft.com/office/drawing/2014/main" id="{027A6643-1E00-49F4-A69B-0BE12755C302}"/>
              </a:ext>
            </a:extLst>
          </p:cNvPr>
          <p:cNvSpPr>
            <a:spLocks noGrp="1"/>
          </p:cNvSpPr>
          <p:nvPr>
            <p:ph type="title"/>
          </p:nvPr>
        </p:nvSpPr>
        <p:spPr/>
        <p:txBody>
          <a:bodyPr/>
          <a:lstStyle/>
          <a:p>
            <a:pPr marL="0" indent="0">
              <a:buNone/>
            </a:pPr>
            <a:r>
              <a:rPr lang="fr-FR" dirty="0"/>
              <a:t>Approche parallèle à l’EP</a:t>
            </a:r>
          </a:p>
        </p:txBody>
      </p:sp>
      <p:sp>
        <p:nvSpPr>
          <p:cNvPr id="4" name="Espace réservé de la date 3">
            <a:extLst>
              <a:ext uri="{FF2B5EF4-FFF2-40B4-BE49-F238E27FC236}">
                <a16:creationId xmlns:a16="http://schemas.microsoft.com/office/drawing/2014/main" id="{9ABFE54B-6BF8-413A-9E5D-7D50AFCE35D7}"/>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CF2CE667-3F69-4BAC-A498-1CC22BA92922}"/>
              </a:ext>
            </a:extLst>
          </p:cNvPr>
          <p:cNvSpPr>
            <a:spLocks noGrp="1"/>
          </p:cNvSpPr>
          <p:nvPr>
            <p:ph type="sldNum" sz="quarter" idx="4"/>
          </p:nvPr>
        </p:nvSpPr>
        <p:spPr/>
        <p:txBody>
          <a:bodyPr/>
          <a:lstStyle/>
          <a:p>
            <a:fld id="{E0E0DBF5-A871-4C07-8BC2-9FD70CC431DE}" type="slidenum">
              <a:rPr lang="fr-FR" smtClean="0"/>
              <a:t>19</a:t>
            </a:fld>
            <a:endParaRPr lang="fr-FR" dirty="0"/>
          </a:p>
        </p:txBody>
      </p:sp>
    </p:spTree>
    <p:extLst>
      <p:ext uri="{BB962C8B-B14F-4D97-AF65-F5344CB8AC3E}">
        <p14:creationId xmlns:p14="http://schemas.microsoft.com/office/powerpoint/2010/main" val="2357776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6C2428F-9B17-4A76-A4B7-42C7F6042E3B}"/>
              </a:ext>
            </a:extLst>
          </p:cNvPr>
          <p:cNvSpPr>
            <a:spLocks noGrp="1"/>
          </p:cNvSpPr>
          <p:nvPr>
            <p:ph type="body" sz="quarter" idx="10"/>
          </p:nvPr>
        </p:nvSpPr>
        <p:spPr>
          <a:xfrm>
            <a:off x="288984" y="1156805"/>
            <a:ext cx="8566031" cy="5028871"/>
          </a:xfrm>
        </p:spPr>
        <p:txBody>
          <a:bodyPr>
            <a:normAutofit/>
          </a:bodyPr>
          <a:lstStyle/>
          <a:p>
            <a:r>
              <a:rPr lang="fr-FR" dirty="0"/>
              <a:t>Conception nouveau produit</a:t>
            </a:r>
          </a:p>
          <a:p>
            <a:r>
              <a:rPr lang="fr-FR" dirty="0"/>
              <a:t>Requalification en établissement de crédit </a:t>
            </a:r>
          </a:p>
          <a:p>
            <a:r>
              <a:rPr lang="fr-FR" dirty="0"/>
              <a:t>Co-maitrise d’ouvrage </a:t>
            </a:r>
          </a:p>
          <a:p>
            <a:r>
              <a:rPr lang="fr-FR" dirty="0"/>
              <a:t>Constat communes rurales </a:t>
            </a:r>
          </a:p>
          <a:p>
            <a:r>
              <a:rPr lang="fr-FR" dirty="0"/>
              <a:t>Le positionnement des SDE</a:t>
            </a:r>
          </a:p>
          <a:p>
            <a:r>
              <a:rPr lang="fr-FR" dirty="0"/>
              <a:t>Quid de l’ingénierie ? </a:t>
            </a:r>
          </a:p>
        </p:txBody>
      </p:sp>
      <p:sp>
        <p:nvSpPr>
          <p:cNvPr id="3" name="Titre 2">
            <a:extLst>
              <a:ext uri="{FF2B5EF4-FFF2-40B4-BE49-F238E27FC236}">
                <a16:creationId xmlns:a16="http://schemas.microsoft.com/office/drawing/2014/main" id="{91C25E9D-3F20-44F8-8291-8A93571C88C9}"/>
              </a:ext>
            </a:extLst>
          </p:cNvPr>
          <p:cNvSpPr>
            <a:spLocks noGrp="1"/>
          </p:cNvSpPr>
          <p:nvPr>
            <p:ph type="title"/>
          </p:nvPr>
        </p:nvSpPr>
        <p:spPr/>
        <p:txBody>
          <a:bodyPr/>
          <a:lstStyle/>
          <a:p>
            <a:pPr marL="0" indent="0">
              <a:buNone/>
            </a:pPr>
            <a:r>
              <a:rPr lang="fr-FR" dirty="0"/>
              <a:t>Compte-rendu rapide du précédent GT</a:t>
            </a:r>
          </a:p>
        </p:txBody>
      </p:sp>
      <p:sp>
        <p:nvSpPr>
          <p:cNvPr id="4" name="Espace réservé de la date 3">
            <a:extLst>
              <a:ext uri="{FF2B5EF4-FFF2-40B4-BE49-F238E27FC236}">
                <a16:creationId xmlns:a16="http://schemas.microsoft.com/office/drawing/2014/main" id="{97C8FD07-C904-4BB3-8166-5290AC8F0247}"/>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0D7F8013-0030-4AE2-9170-FF84D393619F}"/>
              </a:ext>
            </a:extLst>
          </p:cNvPr>
          <p:cNvSpPr>
            <a:spLocks noGrp="1"/>
          </p:cNvSpPr>
          <p:nvPr>
            <p:ph type="sldNum" sz="quarter" idx="4"/>
          </p:nvPr>
        </p:nvSpPr>
        <p:spPr/>
        <p:txBody>
          <a:bodyPr/>
          <a:lstStyle/>
          <a:p>
            <a:fld id="{E0E0DBF5-A871-4C07-8BC2-9FD70CC431DE}" type="slidenum">
              <a:rPr lang="fr-FR" smtClean="0"/>
              <a:t>2</a:t>
            </a:fld>
            <a:endParaRPr lang="fr-FR" dirty="0"/>
          </a:p>
        </p:txBody>
      </p:sp>
    </p:spTree>
    <p:extLst>
      <p:ext uri="{BB962C8B-B14F-4D97-AF65-F5344CB8AC3E}">
        <p14:creationId xmlns:p14="http://schemas.microsoft.com/office/powerpoint/2010/main" val="3825775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AB657EB7-554F-462E-BDFA-66C47F669BA3}"/>
              </a:ext>
            </a:extLst>
          </p:cNvPr>
          <p:cNvSpPr>
            <a:spLocks noGrp="1"/>
          </p:cNvSpPr>
          <p:nvPr>
            <p:ph type="title"/>
          </p:nvPr>
        </p:nvSpPr>
        <p:spPr>
          <a:xfrm>
            <a:off x="25382" y="146052"/>
            <a:ext cx="8299467" cy="1339848"/>
          </a:xfrm>
        </p:spPr>
        <p:txBody>
          <a:bodyPr>
            <a:normAutofit fontScale="90000"/>
          </a:bodyPr>
          <a:lstStyle/>
          <a:p>
            <a:pPr marL="0" indent="0">
              <a:buNone/>
            </a:pPr>
            <a:r>
              <a:rPr lang="fr-FR" dirty="0"/>
              <a:t>3. En voyez-vous d’autres que nous aurions oublié ? Quel()s autre(s) produit(s) pourrions-nous utiliser ? Quels produits seraient idéaux pour vous ? </a:t>
            </a:r>
            <a:br>
              <a:rPr lang="fr-FR" dirty="0"/>
            </a:br>
            <a:br>
              <a:rPr lang="fr-FR" dirty="0"/>
            </a:br>
            <a:br>
              <a:rPr lang="fr-FR" dirty="0"/>
            </a:br>
            <a:endParaRPr lang="fr-FR" dirty="0"/>
          </a:p>
        </p:txBody>
      </p:sp>
      <p:sp>
        <p:nvSpPr>
          <p:cNvPr id="5" name="Espace réservé du numéro de diapositive 4">
            <a:extLst>
              <a:ext uri="{FF2B5EF4-FFF2-40B4-BE49-F238E27FC236}">
                <a16:creationId xmlns:a16="http://schemas.microsoft.com/office/drawing/2014/main" id="{E226FBDE-6AEC-47C7-BF6D-6DA9313A54D9}"/>
              </a:ext>
            </a:extLst>
          </p:cNvPr>
          <p:cNvSpPr>
            <a:spLocks noGrp="1"/>
          </p:cNvSpPr>
          <p:nvPr>
            <p:ph type="sldNum" sz="quarter" idx="4"/>
          </p:nvPr>
        </p:nvSpPr>
        <p:spPr/>
        <p:txBody>
          <a:bodyPr/>
          <a:lstStyle/>
          <a:p>
            <a:fld id="{E0E0DBF5-A871-4C07-8BC2-9FD70CC431DE}" type="slidenum">
              <a:rPr lang="fr-FR" smtClean="0"/>
              <a:t>20</a:t>
            </a:fld>
            <a:endParaRPr lang="fr-FR" dirty="0"/>
          </a:p>
        </p:txBody>
      </p:sp>
      <p:sp>
        <p:nvSpPr>
          <p:cNvPr id="8" name="Espace réservé de la date 3">
            <a:extLst>
              <a:ext uri="{FF2B5EF4-FFF2-40B4-BE49-F238E27FC236}">
                <a16:creationId xmlns:a16="http://schemas.microsoft.com/office/drawing/2014/main" id="{328D578B-49C3-4C78-954C-D8FEA49FB356}"/>
              </a:ext>
            </a:extLst>
          </p:cNvPr>
          <p:cNvSpPr>
            <a:spLocks noGrp="1"/>
          </p:cNvSpPr>
          <p:nvPr>
            <p:ph type="dt" sz="half" idx="2"/>
          </p:nvPr>
        </p:nvSpPr>
        <p:spPr>
          <a:xfrm>
            <a:off x="25383" y="6485742"/>
            <a:ext cx="2057400" cy="365125"/>
          </a:xfrm>
        </p:spPr>
        <p:txBody>
          <a:bodyPr/>
          <a:lstStyle/>
          <a:p>
            <a:r>
              <a:rPr lang="fr-FR" dirty="0"/>
              <a:t>G. Perrin / H.Serougne</a:t>
            </a:r>
          </a:p>
        </p:txBody>
      </p:sp>
      <p:sp>
        <p:nvSpPr>
          <p:cNvPr id="4" name="ZoneTexte 3">
            <a:extLst>
              <a:ext uri="{FF2B5EF4-FFF2-40B4-BE49-F238E27FC236}">
                <a16:creationId xmlns:a16="http://schemas.microsoft.com/office/drawing/2014/main" id="{8DD65836-0196-41D9-81A8-327BA078CAE8}"/>
              </a:ext>
            </a:extLst>
          </p:cNvPr>
          <p:cNvSpPr txBox="1"/>
          <p:nvPr/>
        </p:nvSpPr>
        <p:spPr>
          <a:xfrm>
            <a:off x="219076" y="704850"/>
            <a:ext cx="7870842" cy="6463308"/>
          </a:xfrm>
          <a:prstGeom prst="rect">
            <a:avLst/>
          </a:prstGeom>
          <a:noFill/>
        </p:spPr>
        <p:txBody>
          <a:bodyPr wrap="square" rtlCol="0">
            <a:spAutoFit/>
          </a:bodyPr>
          <a:lstStyle/>
          <a:p>
            <a:r>
              <a:rPr lang="fr-FR" dirty="0"/>
              <a:t>Vos réactions :</a:t>
            </a:r>
          </a:p>
          <a:p>
            <a:endParaRPr lang="fr-FR" dirty="0"/>
          </a:p>
          <a:p>
            <a:r>
              <a:rPr lang="fr-FR" dirty="0"/>
              <a:t>Construire la boite à outils avec toutes les solutions financières (convention de type B et autres types de financement d’action SPL, tiers financement, intracting CEE ou autres dispositifs Solutions, mutualisation, confiance des communes et apport du SDE</a:t>
            </a:r>
          </a:p>
          <a:p>
            <a:endParaRPr lang="fr-FR" dirty="0"/>
          </a:p>
          <a:p>
            <a:r>
              <a:rPr lang="fr-FR" dirty="0"/>
              <a:t>CEE : En ligne et accès gratuits aux communes (peu utilisé) actions directes plus efficaces </a:t>
            </a:r>
          </a:p>
          <a:p>
            <a:endParaRPr lang="fr-FR" dirty="0"/>
          </a:p>
          <a:p>
            <a:r>
              <a:rPr lang="fr-FR" dirty="0"/>
              <a:t>Trouver les moyens de collecter l’ensemble – démarche cocon</a:t>
            </a:r>
          </a:p>
          <a:p>
            <a:r>
              <a:rPr lang="fr-FR" dirty="0"/>
              <a:t>Collecter en même temps comme dans les groupements d’achat documents formalisés - optimisation</a:t>
            </a:r>
          </a:p>
          <a:p>
            <a:endParaRPr lang="fr-FR" dirty="0"/>
          </a:p>
          <a:p>
            <a:r>
              <a:rPr lang="fr-FR" dirty="0"/>
              <a:t>Formule idéale : accompagnement technique/conseil par le </a:t>
            </a:r>
            <a:r>
              <a:rPr lang="fr-FR" dirty="0" err="1"/>
              <a:t>sde</a:t>
            </a:r>
            <a:r>
              <a:rPr lang="fr-FR" dirty="0"/>
              <a:t> + financement par subventions (appel à projet) financement issu de programmes CEE et fonds FEDER (à aller - difficilement - chercher) + suivi des consommations</a:t>
            </a:r>
          </a:p>
          <a:p>
            <a:r>
              <a:rPr lang="fr-FR" dirty="0"/>
              <a:t>Pour NR-Pro: tout à fait d'accord</a:t>
            </a:r>
          </a:p>
          <a:p>
            <a:r>
              <a:rPr lang="fr-FR" dirty="0"/>
              <a:t>Pour les CEE, regroupement à l'échelle régionale possible</a:t>
            </a:r>
          </a:p>
          <a:p>
            <a:r>
              <a:rPr lang="fr-FR" dirty="0"/>
              <a:t>pour la bretagne</a:t>
            </a:r>
          </a:p>
          <a:p>
            <a:endParaRPr lang="fr-FR" dirty="0"/>
          </a:p>
          <a:p>
            <a:endParaRPr lang="fr-FR" dirty="0"/>
          </a:p>
        </p:txBody>
      </p:sp>
    </p:spTree>
    <p:extLst>
      <p:ext uri="{BB962C8B-B14F-4D97-AF65-F5344CB8AC3E}">
        <p14:creationId xmlns:p14="http://schemas.microsoft.com/office/powerpoint/2010/main" val="3002994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AB657EB7-554F-462E-BDFA-66C47F669BA3}"/>
              </a:ext>
            </a:extLst>
          </p:cNvPr>
          <p:cNvSpPr>
            <a:spLocks noGrp="1"/>
          </p:cNvSpPr>
          <p:nvPr>
            <p:ph type="title"/>
          </p:nvPr>
        </p:nvSpPr>
        <p:spPr>
          <a:xfrm>
            <a:off x="25382" y="146052"/>
            <a:ext cx="8299467" cy="1339848"/>
          </a:xfrm>
        </p:spPr>
        <p:txBody>
          <a:bodyPr>
            <a:normAutofit fontScale="90000"/>
          </a:bodyPr>
          <a:lstStyle/>
          <a:p>
            <a:pPr marL="0" indent="0">
              <a:buNone/>
            </a:pPr>
            <a:r>
              <a:rPr lang="fr-FR" dirty="0"/>
              <a:t>3. En voyez-vous d’autres que nous aurions oublié ? Quel()s autre(s) produit(s) pourrions-nous utiliser ? Quels produits seraient idéaux pour vous ? </a:t>
            </a:r>
            <a:br>
              <a:rPr lang="fr-FR" dirty="0"/>
            </a:br>
            <a:br>
              <a:rPr lang="fr-FR" dirty="0"/>
            </a:br>
            <a:br>
              <a:rPr lang="fr-FR" dirty="0"/>
            </a:br>
            <a:endParaRPr lang="fr-FR" dirty="0"/>
          </a:p>
        </p:txBody>
      </p:sp>
      <p:sp>
        <p:nvSpPr>
          <p:cNvPr id="5" name="Espace réservé du numéro de diapositive 4">
            <a:extLst>
              <a:ext uri="{FF2B5EF4-FFF2-40B4-BE49-F238E27FC236}">
                <a16:creationId xmlns:a16="http://schemas.microsoft.com/office/drawing/2014/main" id="{E226FBDE-6AEC-47C7-BF6D-6DA9313A54D9}"/>
              </a:ext>
            </a:extLst>
          </p:cNvPr>
          <p:cNvSpPr>
            <a:spLocks noGrp="1"/>
          </p:cNvSpPr>
          <p:nvPr>
            <p:ph type="sldNum" sz="quarter" idx="4"/>
          </p:nvPr>
        </p:nvSpPr>
        <p:spPr/>
        <p:txBody>
          <a:bodyPr/>
          <a:lstStyle/>
          <a:p>
            <a:fld id="{E0E0DBF5-A871-4C07-8BC2-9FD70CC431DE}" type="slidenum">
              <a:rPr lang="fr-FR" smtClean="0"/>
              <a:t>21</a:t>
            </a:fld>
            <a:endParaRPr lang="fr-FR" dirty="0"/>
          </a:p>
        </p:txBody>
      </p:sp>
      <p:sp>
        <p:nvSpPr>
          <p:cNvPr id="8" name="Espace réservé de la date 3">
            <a:extLst>
              <a:ext uri="{FF2B5EF4-FFF2-40B4-BE49-F238E27FC236}">
                <a16:creationId xmlns:a16="http://schemas.microsoft.com/office/drawing/2014/main" id="{328D578B-49C3-4C78-954C-D8FEA49FB356}"/>
              </a:ext>
            </a:extLst>
          </p:cNvPr>
          <p:cNvSpPr>
            <a:spLocks noGrp="1"/>
          </p:cNvSpPr>
          <p:nvPr>
            <p:ph type="dt" sz="half" idx="2"/>
          </p:nvPr>
        </p:nvSpPr>
        <p:spPr>
          <a:xfrm>
            <a:off x="25383" y="6485742"/>
            <a:ext cx="2057400" cy="365125"/>
          </a:xfrm>
        </p:spPr>
        <p:txBody>
          <a:bodyPr/>
          <a:lstStyle/>
          <a:p>
            <a:r>
              <a:rPr lang="fr-FR" dirty="0"/>
              <a:t>G. Perrin / H.Serougne</a:t>
            </a:r>
          </a:p>
        </p:txBody>
      </p:sp>
      <p:sp>
        <p:nvSpPr>
          <p:cNvPr id="4" name="ZoneTexte 3">
            <a:extLst>
              <a:ext uri="{FF2B5EF4-FFF2-40B4-BE49-F238E27FC236}">
                <a16:creationId xmlns:a16="http://schemas.microsoft.com/office/drawing/2014/main" id="{8DD65836-0196-41D9-81A8-327BA078CAE8}"/>
              </a:ext>
            </a:extLst>
          </p:cNvPr>
          <p:cNvSpPr txBox="1"/>
          <p:nvPr/>
        </p:nvSpPr>
        <p:spPr>
          <a:xfrm>
            <a:off x="523875" y="990600"/>
            <a:ext cx="7610475" cy="369332"/>
          </a:xfrm>
          <a:prstGeom prst="rect">
            <a:avLst/>
          </a:prstGeom>
          <a:noFill/>
        </p:spPr>
        <p:txBody>
          <a:bodyPr wrap="square" rtlCol="0">
            <a:spAutoFit/>
          </a:bodyPr>
          <a:lstStyle/>
          <a:p>
            <a:r>
              <a:rPr lang="fr-FR" dirty="0"/>
              <a:t>Vos réactions :</a:t>
            </a:r>
          </a:p>
        </p:txBody>
      </p:sp>
    </p:spTree>
    <p:extLst>
      <p:ext uri="{BB962C8B-B14F-4D97-AF65-F5344CB8AC3E}">
        <p14:creationId xmlns:p14="http://schemas.microsoft.com/office/powerpoint/2010/main" val="2567775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8378730" y="5450768"/>
            <a:ext cx="765271" cy="415498"/>
          </a:xfrm>
          <a:prstGeom prst="rect">
            <a:avLst/>
          </a:prstGeom>
          <a:noFill/>
        </p:spPr>
        <p:txBody>
          <a:bodyPr wrap="square" rtlCol="0">
            <a:spAutoFit/>
          </a:bodyPr>
          <a:lstStyle/>
          <a:p>
            <a:pPr algn="ctr"/>
            <a:fld id="{356D5974-FE26-4966-B4B1-2D0CA39FEA48}" type="slidenum">
              <a:rPr lang="fr-FR" sz="2100" b="1">
                <a:solidFill>
                  <a:schemeClr val="bg1"/>
                </a:solidFill>
                <a:latin typeface="Trebuchet MS" panose="020B0603020202020204" pitchFamily="34" charset="0"/>
              </a:rPr>
              <a:pPr algn="ctr"/>
              <a:t>22</a:t>
            </a:fld>
            <a:endParaRPr lang="fr-FR" sz="2100" b="1" dirty="0">
              <a:solidFill>
                <a:schemeClr val="bg1"/>
              </a:solidFill>
              <a:latin typeface="Trebuchet MS" panose="020B0603020202020204" pitchFamily="34" charset="0"/>
            </a:endParaRPr>
          </a:p>
        </p:txBody>
      </p:sp>
      <p:sp>
        <p:nvSpPr>
          <p:cNvPr id="9" name="Rectangle 8"/>
          <p:cNvSpPr/>
          <p:nvPr/>
        </p:nvSpPr>
        <p:spPr>
          <a:xfrm>
            <a:off x="436794" y="963787"/>
            <a:ext cx="7669138" cy="553998"/>
          </a:xfrm>
          <a:prstGeom prst="rect">
            <a:avLst/>
          </a:prstGeom>
        </p:spPr>
        <p:txBody>
          <a:bodyPr wrap="square">
            <a:spAutoFit/>
          </a:bodyPr>
          <a:lstStyle/>
          <a:p>
            <a:r>
              <a:rPr lang="fr-FR" sz="3000" b="1" dirty="0">
                <a:solidFill>
                  <a:srgbClr val="00B1A5"/>
                </a:solidFill>
                <a:latin typeface="Trebuchet MS" panose="020B0603020202020204" pitchFamily="34" charset="0"/>
                <a:cs typeface="Calibri"/>
              </a:rPr>
              <a:t>Les CPE</a:t>
            </a:r>
          </a:p>
        </p:txBody>
      </p:sp>
      <p:sp>
        <p:nvSpPr>
          <p:cNvPr id="16" name="Rectangle à coins arrondis 15"/>
          <p:cNvSpPr/>
          <p:nvPr/>
        </p:nvSpPr>
        <p:spPr>
          <a:xfrm>
            <a:off x="305410" y="2617955"/>
            <a:ext cx="1581765" cy="1896555"/>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t>3 grandes familles </a:t>
            </a:r>
          </a:p>
        </p:txBody>
      </p:sp>
      <p:sp>
        <p:nvSpPr>
          <p:cNvPr id="18" name="ZoneTexte 17"/>
          <p:cNvSpPr txBox="1"/>
          <p:nvPr/>
        </p:nvSpPr>
        <p:spPr>
          <a:xfrm>
            <a:off x="2050401" y="1572801"/>
            <a:ext cx="3572797" cy="1338828"/>
          </a:xfrm>
          <a:prstGeom prst="rect">
            <a:avLst/>
          </a:prstGeom>
          <a:noFill/>
          <a:ln>
            <a:solidFill>
              <a:schemeClr val="accent6">
                <a:lumMod val="75000"/>
              </a:schemeClr>
            </a:solidFill>
          </a:ln>
        </p:spPr>
        <p:txBody>
          <a:bodyPr wrap="square" rtlCol="0">
            <a:spAutoFit/>
          </a:bodyPr>
          <a:lstStyle/>
          <a:p>
            <a:pPr algn="ctr"/>
            <a:r>
              <a:rPr lang="fr-FR" sz="1350" b="1" dirty="0">
                <a:solidFill>
                  <a:schemeClr val="accent6"/>
                </a:solidFill>
              </a:rPr>
              <a:t>« Fournitures et Services »</a:t>
            </a:r>
          </a:p>
          <a:p>
            <a:r>
              <a:rPr lang="fr-FR" sz="1350" dirty="0"/>
              <a:t>Partie : Systèmes de gestion énergétique et Equipements de production, de distribution ou consommateurs d’énergie </a:t>
            </a:r>
          </a:p>
          <a:p>
            <a:r>
              <a:rPr lang="fr-FR" sz="1350" dirty="0"/>
              <a:t>+ exploitation et la maintenance </a:t>
            </a:r>
          </a:p>
        </p:txBody>
      </p:sp>
      <p:sp>
        <p:nvSpPr>
          <p:cNvPr id="19" name="ZoneTexte 18"/>
          <p:cNvSpPr txBox="1"/>
          <p:nvPr/>
        </p:nvSpPr>
        <p:spPr>
          <a:xfrm>
            <a:off x="2061904" y="3043655"/>
            <a:ext cx="3572797" cy="1131079"/>
          </a:xfrm>
          <a:prstGeom prst="rect">
            <a:avLst/>
          </a:prstGeom>
          <a:noFill/>
          <a:ln>
            <a:solidFill>
              <a:schemeClr val="accent6">
                <a:lumMod val="75000"/>
              </a:schemeClr>
            </a:solidFill>
          </a:ln>
        </p:spPr>
        <p:txBody>
          <a:bodyPr wrap="square" rtlCol="0">
            <a:spAutoFit/>
          </a:bodyPr>
          <a:lstStyle/>
          <a:p>
            <a:pPr algn="ctr"/>
            <a:r>
              <a:rPr lang="fr-FR" sz="1350" b="1" dirty="0">
                <a:solidFill>
                  <a:schemeClr val="accent6"/>
                </a:solidFill>
              </a:rPr>
              <a:t>« Travaux et Services »</a:t>
            </a:r>
          </a:p>
          <a:p>
            <a:r>
              <a:rPr lang="fr-FR" sz="1350" dirty="0"/>
              <a:t>Partie : conception et la réalisation de travaux sur le bâti existant </a:t>
            </a:r>
          </a:p>
          <a:p>
            <a:r>
              <a:rPr lang="fr-FR" sz="1350" dirty="0"/>
              <a:t>+ exploitation et maintenance</a:t>
            </a:r>
          </a:p>
          <a:p>
            <a:endParaRPr lang="fr-FR" sz="1350" dirty="0"/>
          </a:p>
        </p:txBody>
      </p:sp>
      <p:sp>
        <p:nvSpPr>
          <p:cNvPr id="20" name="ZoneTexte 19"/>
          <p:cNvSpPr txBox="1"/>
          <p:nvPr/>
        </p:nvSpPr>
        <p:spPr>
          <a:xfrm>
            <a:off x="2061904" y="4345843"/>
            <a:ext cx="3572797" cy="1131079"/>
          </a:xfrm>
          <a:prstGeom prst="rect">
            <a:avLst/>
          </a:prstGeom>
          <a:noFill/>
          <a:ln>
            <a:solidFill>
              <a:schemeClr val="accent6">
                <a:lumMod val="75000"/>
              </a:schemeClr>
            </a:solidFill>
          </a:ln>
        </p:spPr>
        <p:txBody>
          <a:bodyPr wrap="square" rtlCol="0">
            <a:spAutoFit/>
          </a:bodyPr>
          <a:lstStyle/>
          <a:p>
            <a:pPr algn="ctr"/>
            <a:r>
              <a:rPr lang="fr-FR" sz="1350" b="1" dirty="0">
                <a:solidFill>
                  <a:schemeClr val="accent6"/>
                </a:solidFill>
              </a:rPr>
              <a:t>« Globaux»</a:t>
            </a:r>
          </a:p>
          <a:p>
            <a:r>
              <a:rPr lang="fr-FR" sz="1350" dirty="0"/>
              <a:t>Partie : conception et la réalisation d’interventions sur les équipements et travaux sur le bâti</a:t>
            </a:r>
          </a:p>
          <a:p>
            <a:r>
              <a:rPr lang="fr-FR" sz="1350" dirty="0"/>
              <a:t>+ exploitation et maintenance</a:t>
            </a:r>
          </a:p>
        </p:txBody>
      </p:sp>
      <p:sp>
        <p:nvSpPr>
          <p:cNvPr id="21" name="ZoneTexte 20"/>
          <p:cNvSpPr txBox="1"/>
          <p:nvPr/>
        </p:nvSpPr>
        <p:spPr>
          <a:xfrm>
            <a:off x="5697771" y="1676675"/>
            <a:ext cx="2349224" cy="1131079"/>
          </a:xfrm>
          <a:prstGeom prst="rect">
            <a:avLst/>
          </a:prstGeom>
          <a:noFill/>
          <a:ln>
            <a:solidFill>
              <a:schemeClr val="accent6">
                <a:lumMod val="75000"/>
              </a:schemeClr>
            </a:solidFill>
          </a:ln>
        </p:spPr>
        <p:txBody>
          <a:bodyPr wrap="square" rtlCol="0">
            <a:spAutoFit/>
          </a:bodyPr>
          <a:lstStyle/>
          <a:p>
            <a:r>
              <a:rPr lang="fr-FR" sz="1350" dirty="0"/>
              <a:t>Investissement : limité </a:t>
            </a:r>
          </a:p>
          <a:p>
            <a:r>
              <a:rPr lang="fr-FR" sz="1350" dirty="0"/>
              <a:t>Durée : amortissement</a:t>
            </a:r>
          </a:p>
          <a:p>
            <a:r>
              <a:rPr lang="fr-FR" sz="1350" dirty="0"/>
              <a:t>Economie d’énergie : </a:t>
            </a:r>
            <a:r>
              <a:rPr lang="fr-FR" sz="1350" b="1" dirty="0"/>
              <a:t>10 à 20 %</a:t>
            </a:r>
          </a:p>
          <a:p>
            <a:endParaRPr lang="fr-FR" sz="1350" dirty="0"/>
          </a:p>
        </p:txBody>
      </p:sp>
      <p:sp>
        <p:nvSpPr>
          <p:cNvPr id="22" name="ZoneTexte 21"/>
          <p:cNvSpPr txBox="1"/>
          <p:nvPr/>
        </p:nvSpPr>
        <p:spPr>
          <a:xfrm>
            <a:off x="5709273" y="3219984"/>
            <a:ext cx="2349224" cy="923330"/>
          </a:xfrm>
          <a:prstGeom prst="rect">
            <a:avLst/>
          </a:prstGeom>
          <a:noFill/>
          <a:ln>
            <a:solidFill>
              <a:schemeClr val="accent6">
                <a:lumMod val="75000"/>
              </a:schemeClr>
            </a:solidFill>
          </a:ln>
        </p:spPr>
        <p:txBody>
          <a:bodyPr wrap="square" rtlCol="0">
            <a:spAutoFit/>
          </a:bodyPr>
          <a:lstStyle/>
          <a:p>
            <a:r>
              <a:rPr lang="fr-FR" sz="1350" dirty="0"/>
              <a:t>Investissement : élevé </a:t>
            </a:r>
          </a:p>
          <a:p>
            <a:r>
              <a:rPr lang="fr-FR" sz="1350" dirty="0"/>
              <a:t>Durée : +15 ans</a:t>
            </a:r>
          </a:p>
          <a:p>
            <a:r>
              <a:rPr lang="fr-FR" sz="1350" dirty="0"/>
              <a:t>Economie d’énergie : </a:t>
            </a:r>
            <a:r>
              <a:rPr lang="fr-FR" sz="1350" b="1" dirty="0"/>
              <a:t>40%</a:t>
            </a:r>
          </a:p>
        </p:txBody>
      </p:sp>
      <p:sp>
        <p:nvSpPr>
          <p:cNvPr id="23" name="ZoneTexte 22"/>
          <p:cNvSpPr txBox="1"/>
          <p:nvPr/>
        </p:nvSpPr>
        <p:spPr>
          <a:xfrm>
            <a:off x="5703522" y="4596398"/>
            <a:ext cx="2349224" cy="923330"/>
          </a:xfrm>
          <a:prstGeom prst="rect">
            <a:avLst/>
          </a:prstGeom>
          <a:noFill/>
          <a:ln>
            <a:solidFill>
              <a:schemeClr val="accent6">
                <a:lumMod val="75000"/>
              </a:schemeClr>
            </a:solidFill>
          </a:ln>
        </p:spPr>
        <p:txBody>
          <a:bodyPr wrap="square" rtlCol="0">
            <a:spAutoFit/>
          </a:bodyPr>
          <a:lstStyle/>
          <a:p>
            <a:r>
              <a:rPr lang="fr-FR" sz="1350" dirty="0"/>
              <a:t>Investissement : élevé </a:t>
            </a:r>
          </a:p>
          <a:p>
            <a:r>
              <a:rPr lang="fr-FR" sz="1350" dirty="0"/>
              <a:t>Durée : +15 ans</a:t>
            </a:r>
          </a:p>
          <a:p>
            <a:r>
              <a:rPr lang="fr-FR" sz="1350" dirty="0"/>
              <a:t>Economie d’énergie : </a:t>
            </a:r>
            <a:r>
              <a:rPr lang="fr-FR" sz="1350" b="1" dirty="0"/>
              <a:t>40%</a:t>
            </a:r>
          </a:p>
        </p:txBody>
      </p:sp>
      <p:sp>
        <p:nvSpPr>
          <p:cNvPr id="11" name="Espace réservé de la date 3">
            <a:extLst>
              <a:ext uri="{FF2B5EF4-FFF2-40B4-BE49-F238E27FC236}">
                <a16:creationId xmlns:a16="http://schemas.microsoft.com/office/drawing/2014/main" id="{6F712EB0-4B1A-4DD4-844A-CF94A627C6DD}"/>
              </a:ext>
            </a:extLst>
          </p:cNvPr>
          <p:cNvSpPr txBox="1">
            <a:spLocks/>
          </p:cNvSpPr>
          <p:nvPr/>
        </p:nvSpPr>
        <p:spPr>
          <a:xfrm>
            <a:off x="25383" y="6485742"/>
            <a:ext cx="2860692" cy="3722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dirty="0"/>
              <a:t>G. Perrin / H.Serougne</a:t>
            </a:r>
          </a:p>
        </p:txBody>
      </p:sp>
    </p:spTree>
    <p:extLst>
      <p:ext uri="{BB962C8B-B14F-4D97-AF65-F5344CB8AC3E}">
        <p14:creationId xmlns:p14="http://schemas.microsoft.com/office/powerpoint/2010/main" val="29948225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8344678" y="5450768"/>
            <a:ext cx="799322" cy="415498"/>
          </a:xfrm>
          <a:prstGeom prst="rect">
            <a:avLst/>
          </a:prstGeom>
          <a:noFill/>
        </p:spPr>
        <p:txBody>
          <a:bodyPr wrap="square" rtlCol="0">
            <a:spAutoFit/>
          </a:bodyPr>
          <a:lstStyle/>
          <a:p>
            <a:pPr algn="ctr"/>
            <a:fld id="{356D5974-FE26-4966-B4B1-2D0CA39FEA48}" type="slidenum">
              <a:rPr lang="fr-FR" sz="2100" b="1">
                <a:solidFill>
                  <a:schemeClr val="bg1"/>
                </a:solidFill>
                <a:latin typeface="Trebuchet MS" panose="020B0603020202020204" pitchFamily="34" charset="0"/>
              </a:rPr>
              <a:pPr algn="ctr"/>
              <a:t>23</a:t>
            </a:fld>
            <a:endParaRPr lang="fr-FR" sz="2100" b="1" dirty="0">
              <a:solidFill>
                <a:schemeClr val="bg1"/>
              </a:solidFill>
              <a:latin typeface="Trebuchet MS" panose="020B0603020202020204" pitchFamily="34" charset="0"/>
            </a:endParaRPr>
          </a:p>
        </p:txBody>
      </p:sp>
      <p:sp>
        <p:nvSpPr>
          <p:cNvPr id="12" name="Rectangle 11"/>
          <p:cNvSpPr/>
          <p:nvPr/>
        </p:nvSpPr>
        <p:spPr>
          <a:xfrm>
            <a:off x="4785346" y="3008445"/>
            <a:ext cx="2099515" cy="4719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50" dirty="0"/>
              <a:t>SPL</a:t>
            </a:r>
          </a:p>
        </p:txBody>
      </p:sp>
      <p:sp>
        <p:nvSpPr>
          <p:cNvPr id="13" name="Rectangle 12"/>
          <p:cNvSpPr/>
          <p:nvPr/>
        </p:nvSpPr>
        <p:spPr>
          <a:xfrm>
            <a:off x="4785346" y="1188827"/>
            <a:ext cx="2058026" cy="5396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50" dirty="0"/>
              <a:t>Collectivité actionnaire</a:t>
            </a:r>
          </a:p>
        </p:txBody>
      </p:sp>
      <p:sp>
        <p:nvSpPr>
          <p:cNvPr id="14" name="Rectangle 13"/>
          <p:cNvSpPr/>
          <p:nvPr/>
        </p:nvSpPr>
        <p:spPr>
          <a:xfrm>
            <a:off x="1821462" y="3046872"/>
            <a:ext cx="1581703" cy="4509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50" dirty="0"/>
              <a:t>Préteurs</a:t>
            </a:r>
          </a:p>
        </p:txBody>
      </p:sp>
      <p:cxnSp>
        <p:nvCxnSpPr>
          <p:cNvPr id="17" name="Connecteur droit avec flèche 16"/>
          <p:cNvCxnSpPr/>
          <p:nvPr/>
        </p:nvCxnSpPr>
        <p:spPr>
          <a:xfrm>
            <a:off x="6469191" y="1886037"/>
            <a:ext cx="0" cy="8332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Rectangle 18"/>
          <p:cNvSpPr/>
          <p:nvPr/>
        </p:nvSpPr>
        <p:spPr>
          <a:xfrm>
            <a:off x="6519684" y="2120908"/>
            <a:ext cx="1034040" cy="23741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fr-FR" sz="1200" b="1" dirty="0"/>
              <a:t>- Fonds propres</a:t>
            </a:r>
          </a:p>
          <a:p>
            <a:r>
              <a:rPr lang="fr-FR" sz="1200" b="1" dirty="0"/>
              <a:t>- Loyers</a:t>
            </a:r>
          </a:p>
        </p:txBody>
      </p:sp>
      <p:cxnSp>
        <p:nvCxnSpPr>
          <p:cNvPr id="21" name="Connecteur droit avec flèche 20"/>
          <p:cNvCxnSpPr/>
          <p:nvPr/>
        </p:nvCxnSpPr>
        <p:spPr>
          <a:xfrm>
            <a:off x="4962659" y="1846062"/>
            <a:ext cx="0" cy="873266"/>
          </a:xfrm>
          <a:prstGeom prst="straightConnector1">
            <a:avLst/>
          </a:prstGeom>
          <a:ln>
            <a:solidFill>
              <a:schemeClr val="bg1">
                <a:lumMod val="50000"/>
              </a:schemeClr>
            </a:solidFill>
            <a:prstDash val="dash"/>
            <a:headEnd type="triangle"/>
            <a:tailEnd type="triangle"/>
          </a:ln>
        </p:spPr>
        <p:style>
          <a:lnRef idx="1">
            <a:schemeClr val="dk1"/>
          </a:lnRef>
          <a:fillRef idx="0">
            <a:schemeClr val="dk1"/>
          </a:fillRef>
          <a:effectRef idx="0">
            <a:schemeClr val="dk1"/>
          </a:effectRef>
          <a:fontRef idx="minor">
            <a:schemeClr val="tx1"/>
          </a:fontRef>
        </p:style>
      </p:cxnSp>
      <p:sp>
        <p:nvSpPr>
          <p:cNvPr id="24" name="Rectangle 23"/>
          <p:cNvSpPr/>
          <p:nvPr/>
        </p:nvSpPr>
        <p:spPr>
          <a:xfrm>
            <a:off x="5074261" y="1993979"/>
            <a:ext cx="1073006" cy="74443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fr-FR" sz="1200" b="1" dirty="0">
                <a:solidFill>
                  <a:schemeClr val="bg1">
                    <a:lumMod val="50000"/>
                  </a:schemeClr>
                </a:solidFill>
              </a:rPr>
              <a:t>- Prestation études</a:t>
            </a:r>
          </a:p>
          <a:p>
            <a:r>
              <a:rPr lang="fr-FR" sz="1200" b="1" dirty="0">
                <a:solidFill>
                  <a:schemeClr val="bg1">
                    <a:lumMod val="50000"/>
                  </a:schemeClr>
                </a:solidFill>
              </a:rPr>
              <a:t>- Prestation contractuelle</a:t>
            </a:r>
          </a:p>
          <a:p>
            <a:r>
              <a:rPr lang="fr-FR" sz="1200" b="1" dirty="0">
                <a:solidFill>
                  <a:schemeClr val="bg1">
                    <a:lumMod val="50000"/>
                  </a:schemeClr>
                </a:solidFill>
              </a:rPr>
              <a:t>-BEA</a:t>
            </a:r>
          </a:p>
        </p:txBody>
      </p:sp>
      <p:cxnSp>
        <p:nvCxnSpPr>
          <p:cNvPr id="25" name="Connecteur droit avec flèche 24"/>
          <p:cNvCxnSpPr/>
          <p:nvPr/>
        </p:nvCxnSpPr>
        <p:spPr>
          <a:xfrm flipH="1">
            <a:off x="3607946" y="3459379"/>
            <a:ext cx="963205" cy="129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7" name="Connecteur droit avec flèche 26"/>
          <p:cNvCxnSpPr/>
          <p:nvPr/>
        </p:nvCxnSpPr>
        <p:spPr>
          <a:xfrm>
            <a:off x="4920839" y="3654973"/>
            <a:ext cx="3505" cy="773810"/>
          </a:xfrm>
          <a:prstGeom prst="straightConnector1">
            <a:avLst/>
          </a:prstGeom>
          <a:ln>
            <a:solidFill>
              <a:schemeClr val="bg1">
                <a:lumMod val="50000"/>
              </a:schemeClr>
            </a:solidFill>
            <a:prstDash val="dash"/>
            <a:headEnd type="triangle"/>
            <a:tailEnd type="triangle"/>
          </a:ln>
        </p:spPr>
        <p:style>
          <a:lnRef idx="1">
            <a:schemeClr val="dk1"/>
          </a:lnRef>
          <a:fillRef idx="0">
            <a:schemeClr val="dk1"/>
          </a:fillRef>
          <a:effectRef idx="0">
            <a:schemeClr val="dk1"/>
          </a:effectRef>
          <a:fontRef idx="minor">
            <a:schemeClr val="tx1"/>
          </a:fontRef>
        </p:style>
      </p:cxnSp>
      <p:sp>
        <p:nvSpPr>
          <p:cNvPr id="28" name="Rectangle 27"/>
          <p:cNvSpPr/>
          <p:nvPr/>
        </p:nvSpPr>
        <p:spPr>
          <a:xfrm>
            <a:off x="5066605" y="3896349"/>
            <a:ext cx="1166465" cy="37559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fr-FR" sz="1200" b="1" dirty="0">
                <a:solidFill>
                  <a:schemeClr val="bg1">
                    <a:lumMod val="50000"/>
                  </a:schemeClr>
                </a:solidFill>
              </a:rPr>
              <a:t>- </a:t>
            </a:r>
            <a:r>
              <a:rPr lang="fr-FR" sz="1350" dirty="0"/>
              <a:t>marché global de performance </a:t>
            </a:r>
            <a:endParaRPr lang="fr-FR" sz="1200" b="1" dirty="0">
              <a:solidFill>
                <a:schemeClr val="bg1">
                  <a:lumMod val="50000"/>
                </a:schemeClr>
              </a:solidFill>
            </a:endParaRPr>
          </a:p>
        </p:txBody>
      </p:sp>
      <p:cxnSp>
        <p:nvCxnSpPr>
          <p:cNvPr id="29" name="Connecteur droit avec flèche 28"/>
          <p:cNvCxnSpPr/>
          <p:nvPr/>
        </p:nvCxnSpPr>
        <p:spPr>
          <a:xfrm>
            <a:off x="6461584" y="3671940"/>
            <a:ext cx="0" cy="7773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0" name="Rectangle 29"/>
          <p:cNvSpPr/>
          <p:nvPr/>
        </p:nvSpPr>
        <p:spPr>
          <a:xfrm>
            <a:off x="6690099" y="3933895"/>
            <a:ext cx="1611955" cy="23741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fr-FR" sz="1200" b="1" dirty="0"/>
              <a:t>- Coûts d’investissement</a:t>
            </a:r>
          </a:p>
          <a:p>
            <a:r>
              <a:rPr lang="fr-FR" sz="1200" b="1" dirty="0"/>
              <a:t>- Coûts de maintenance</a:t>
            </a:r>
          </a:p>
        </p:txBody>
      </p:sp>
      <p:sp>
        <p:nvSpPr>
          <p:cNvPr id="31" name="Rectangle 30"/>
          <p:cNvSpPr/>
          <p:nvPr/>
        </p:nvSpPr>
        <p:spPr>
          <a:xfrm>
            <a:off x="3551299" y="3609526"/>
            <a:ext cx="1324798" cy="23562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fr-FR" sz="1200" b="1" dirty="0"/>
              <a:t>- Intérêts Remboursement</a:t>
            </a:r>
          </a:p>
        </p:txBody>
      </p:sp>
      <p:cxnSp>
        <p:nvCxnSpPr>
          <p:cNvPr id="36" name="Connecteur droit avec flèche 35"/>
          <p:cNvCxnSpPr/>
          <p:nvPr/>
        </p:nvCxnSpPr>
        <p:spPr>
          <a:xfrm>
            <a:off x="3607946" y="3201075"/>
            <a:ext cx="1007448" cy="25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7" name="Rectangle 36"/>
          <p:cNvSpPr/>
          <p:nvPr/>
        </p:nvSpPr>
        <p:spPr>
          <a:xfrm>
            <a:off x="3616704" y="3258789"/>
            <a:ext cx="741562" cy="15366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fr-FR" sz="1200" b="1" dirty="0"/>
              <a:t>- Prêts</a:t>
            </a:r>
          </a:p>
        </p:txBody>
      </p:sp>
      <p:cxnSp>
        <p:nvCxnSpPr>
          <p:cNvPr id="41" name="Connecteur droit avec flèche 40"/>
          <p:cNvCxnSpPr/>
          <p:nvPr/>
        </p:nvCxnSpPr>
        <p:spPr>
          <a:xfrm>
            <a:off x="3595137" y="3081370"/>
            <a:ext cx="1020257" cy="0"/>
          </a:xfrm>
          <a:prstGeom prst="straightConnector1">
            <a:avLst/>
          </a:prstGeom>
          <a:ln>
            <a:solidFill>
              <a:schemeClr val="bg1">
                <a:lumMod val="50000"/>
              </a:schemeClr>
            </a:solidFill>
            <a:prstDash val="dash"/>
            <a:headEnd type="triangle"/>
            <a:tailEnd type="triangle"/>
          </a:ln>
        </p:spPr>
        <p:style>
          <a:lnRef idx="1">
            <a:schemeClr val="dk1"/>
          </a:lnRef>
          <a:fillRef idx="0">
            <a:schemeClr val="dk1"/>
          </a:fillRef>
          <a:effectRef idx="0">
            <a:schemeClr val="dk1"/>
          </a:effectRef>
          <a:fontRef idx="minor">
            <a:schemeClr val="tx1"/>
          </a:fontRef>
        </p:style>
      </p:cxnSp>
      <p:sp>
        <p:nvSpPr>
          <p:cNvPr id="42" name="Rectangle 41"/>
          <p:cNvSpPr/>
          <p:nvPr/>
        </p:nvSpPr>
        <p:spPr>
          <a:xfrm>
            <a:off x="3526429" y="2595791"/>
            <a:ext cx="1170482" cy="40714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fr-FR" sz="1200" b="1" dirty="0">
                <a:solidFill>
                  <a:schemeClr val="bg1">
                    <a:lumMod val="50000"/>
                  </a:schemeClr>
                </a:solidFill>
              </a:rPr>
              <a:t>- contrats financiers</a:t>
            </a:r>
          </a:p>
        </p:txBody>
      </p:sp>
      <p:sp>
        <p:nvSpPr>
          <p:cNvPr id="15" name="Rectangle 14"/>
          <p:cNvSpPr/>
          <p:nvPr/>
        </p:nvSpPr>
        <p:spPr>
          <a:xfrm>
            <a:off x="4397413" y="4577673"/>
            <a:ext cx="1493030" cy="4294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50" dirty="0"/>
              <a:t>Conception, construction</a:t>
            </a:r>
          </a:p>
        </p:txBody>
      </p:sp>
      <p:sp>
        <p:nvSpPr>
          <p:cNvPr id="46" name="Rectangle 45"/>
          <p:cNvSpPr/>
          <p:nvPr/>
        </p:nvSpPr>
        <p:spPr>
          <a:xfrm>
            <a:off x="5890444" y="4577673"/>
            <a:ext cx="1489790" cy="4294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50" dirty="0"/>
              <a:t>Maintenance</a:t>
            </a:r>
          </a:p>
        </p:txBody>
      </p:sp>
      <p:cxnSp>
        <p:nvCxnSpPr>
          <p:cNvPr id="55" name="Connecteur droit avec flèche 54"/>
          <p:cNvCxnSpPr/>
          <p:nvPr/>
        </p:nvCxnSpPr>
        <p:spPr>
          <a:xfrm>
            <a:off x="7026222" y="1559309"/>
            <a:ext cx="1020257" cy="0"/>
          </a:xfrm>
          <a:prstGeom prst="straightConnector1">
            <a:avLst/>
          </a:prstGeom>
          <a:ln>
            <a:solidFill>
              <a:schemeClr val="bg1">
                <a:lumMod val="50000"/>
              </a:schemeClr>
            </a:solidFill>
            <a:prstDash val="dash"/>
            <a:headEnd type="triangle"/>
            <a:tailEnd type="triangle"/>
          </a:ln>
        </p:spPr>
        <p:style>
          <a:lnRef idx="1">
            <a:schemeClr val="dk1"/>
          </a:lnRef>
          <a:fillRef idx="0">
            <a:schemeClr val="dk1"/>
          </a:fillRef>
          <a:effectRef idx="0">
            <a:schemeClr val="dk1"/>
          </a:effectRef>
          <a:fontRef idx="minor">
            <a:schemeClr val="tx1"/>
          </a:fontRef>
        </p:style>
      </p:cxnSp>
      <p:sp>
        <p:nvSpPr>
          <p:cNvPr id="56" name="Rectangle 55"/>
          <p:cNvSpPr/>
          <p:nvPr/>
        </p:nvSpPr>
        <p:spPr>
          <a:xfrm>
            <a:off x="7057888" y="1236269"/>
            <a:ext cx="963205" cy="32303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fr-FR" sz="1200" b="1" dirty="0">
                <a:solidFill>
                  <a:schemeClr val="bg1">
                    <a:lumMod val="50000"/>
                  </a:schemeClr>
                </a:solidFill>
              </a:rPr>
              <a:t>- contrat</a:t>
            </a:r>
          </a:p>
        </p:txBody>
      </p:sp>
      <p:cxnSp>
        <p:nvCxnSpPr>
          <p:cNvPr id="57" name="Connecteur droit avec flèche 56"/>
          <p:cNvCxnSpPr/>
          <p:nvPr/>
        </p:nvCxnSpPr>
        <p:spPr>
          <a:xfrm flipH="1">
            <a:off x="7057888" y="1648861"/>
            <a:ext cx="963205" cy="129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8" name="Rectangle 57"/>
          <p:cNvSpPr/>
          <p:nvPr/>
        </p:nvSpPr>
        <p:spPr>
          <a:xfrm>
            <a:off x="7001241" y="1735758"/>
            <a:ext cx="1128107" cy="7689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fr-FR" sz="1200" b="1" dirty="0"/>
              <a:t>- Paiement</a:t>
            </a:r>
          </a:p>
        </p:txBody>
      </p:sp>
      <p:sp>
        <p:nvSpPr>
          <p:cNvPr id="97" name="Rectangle 96"/>
          <p:cNvSpPr/>
          <p:nvPr/>
        </p:nvSpPr>
        <p:spPr>
          <a:xfrm>
            <a:off x="208883" y="3959710"/>
            <a:ext cx="2974628" cy="167187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fr-FR" sz="1500" b="1" dirty="0">
                <a:solidFill>
                  <a:schemeClr val="tx1"/>
                </a:solidFill>
              </a:rPr>
              <a:t>Opérateur de Services Energétiques Régional</a:t>
            </a:r>
          </a:p>
          <a:p>
            <a:r>
              <a:rPr lang="fr-FR" sz="1500" i="1" dirty="0">
                <a:solidFill>
                  <a:schemeClr val="tx1"/>
                </a:solidFill>
              </a:rPr>
              <a:t>- Etudes énergétiques, </a:t>
            </a:r>
          </a:p>
          <a:p>
            <a:r>
              <a:rPr lang="fr-FR" sz="1500" i="1" dirty="0">
                <a:solidFill>
                  <a:schemeClr val="tx1"/>
                </a:solidFill>
              </a:rPr>
              <a:t>- Financement,</a:t>
            </a:r>
          </a:p>
          <a:p>
            <a:r>
              <a:rPr lang="fr-FR" sz="1500" i="1" dirty="0">
                <a:solidFill>
                  <a:schemeClr val="tx1"/>
                </a:solidFill>
              </a:rPr>
              <a:t>- Contractualisation (exploitation, maintenance, performance)</a:t>
            </a:r>
          </a:p>
          <a:p>
            <a:r>
              <a:rPr lang="fr-FR" sz="1500" i="1" dirty="0">
                <a:solidFill>
                  <a:schemeClr val="tx1"/>
                </a:solidFill>
              </a:rPr>
              <a:t>- Conduite d’opérations </a:t>
            </a:r>
          </a:p>
          <a:p>
            <a:r>
              <a:rPr lang="fr-FR" sz="1500" i="1" dirty="0">
                <a:solidFill>
                  <a:schemeClr val="tx1"/>
                </a:solidFill>
              </a:rPr>
              <a:t>-Suivi des contrats d’exploitation</a:t>
            </a:r>
            <a:endParaRPr lang="fr-FR" sz="1500" dirty="0">
              <a:solidFill>
                <a:schemeClr val="tx1"/>
              </a:solidFill>
            </a:endParaRPr>
          </a:p>
        </p:txBody>
      </p:sp>
      <p:sp>
        <p:nvSpPr>
          <p:cNvPr id="2" name="Rectangle 1">
            <a:extLst>
              <a:ext uri="{FF2B5EF4-FFF2-40B4-BE49-F238E27FC236}">
                <a16:creationId xmlns:a16="http://schemas.microsoft.com/office/drawing/2014/main" id="{AF12B26F-0309-44A6-9F72-E1613609FD65}"/>
              </a:ext>
            </a:extLst>
          </p:cNvPr>
          <p:cNvSpPr/>
          <p:nvPr/>
        </p:nvSpPr>
        <p:spPr>
          <a:xfrm>
            <a:off x="430221" y="272534"/>
            <a:ext cx="1501758" cy="369332"/>
          </a:xfrm>
          <a:prstGeom prst="rect">
            <a:avLst/>
          </a:prstGeom>
        </p:spPr>
        <p:txBody>
          <a:bodyPr wrap="none">
            <a:spAutoFit/>
          </a:bodyPr>
          <a:lstStyle/>
          <a:p>
            <a:r>
              <a:rPr lang="fr-FR" b="1" dirty="0">
                <a:solidFill>
                  <a:srgbClr val="00B1A5"/>
                </a:solidFill>
                <a:latin typeface="Trebuchet MS" panose="020B0603020202020204" pitchFamily="34" charset="0"/>
                <a:cs typeface="Calibri"/>
              </a:rPr>
              <a:t>La SPL OSER</a:t>
            </a:r>
          </a:p>
        </p:txBody>
      </p:sp>
      <p:sp>
        <p:nvSpPr>
          <p:cNvPr id="32" name="Espace réservé de la date 3">
            <a:extLst>
              <a:ext uri="{FF2B5EF4-FFF2-40B4-BE49-F238E27FC236}">
                <a16:creationId xmlns:a16="http://schemas.microsoft.com/office/drawing/2014/main" id="{339F771B-AB76-4238-B338-EE4C9F4C0673}"/>
              </a:ext>
            </a:extLst>
          </p:cNvPr>
          <p:cNvSpPr txBox="1">
            <a:spLocks/>
          </p:cNvSpPr>
          <p:nvPr/>
        </p:nvSpPr>
        <p:spPr>
          <a:xfrm>
            <a:off x="25382" y="6485743"/>
            <a:ext cx="2717817" cy="329912"/>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dirty="0"/>
              <a:t>G. Perrin / H.Serougne</a:t>
            </a:r>
          </a:p>
        </p:txBody>
      </p:sp>
    </p:spTree>
    <p:extLst>
      <p:ext uri="{BB962C8B-B14F-4D97-AF65-F5344CB8AC3E}">
        <p14:creationId xmlns:p14="http://schemas.microsoft.com/office/powerpoint/2010/main" val="1088843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94DF1E5B-D5ED-46BC-8F1E-0390430DA71D}"/>
              </a:ext>
            </a:extLst>
          </p:cNvPr>
          <p:cNvSpPr>
            <a:spLocks noGrp="1"/>
          </p:cNvSpPr>
          <p:nvPr>
            <p:ph type="body" sz="quarter" idx="10"/>
          </p:nvPr>
        </p:nvSpPr>
        <p:spPr>
          <a:xfrm>
            <a:off x="208651" y="836764"/>
            <a:ext cx="8566031" cy="5541574"/>
          </a:xfrm>
        </p:spPr>
        <p:txBody>
          <a:bodyPr>
            <a:normAutofit/>
          </a:bodyPr>
          <a:lstStyle/>
          <a:p>
            <a:pPr marL="0" indent="0">
              <a:buNone/>
            </a:pPr>
            <a:endParaRPr lang="fr-FR" dirty="0"/>
          </a:p>
        </p:txBody>
      </p:sp>
      <p:sp>
        <p:nvSpPr>
          <p:cNvPr id="3" name="Titre 2">
            <a:extLst>
              <a:ext uri="{FF2B5EF4-FFF2-40B4-BE49-F238E27FC236}">
                <a16:creationId xmlns:a16="http://schemas.microsoft.com/office/drawing/2014/main" id="{1F913BD2-C19A-4D32-9A7F-6E7610E43717}"/>
              </a:ext>
            </a:extLst>
          </p:cNvPr>
          <p:cNvSpPr>
            <a:spLocks noGrp="1"/>
          </p:cNvSpPr>
          <p:nvPr>
            <p:ph type="title"/>
          </p:nvPr>
        </p:nvSpPr>
        <p:spPr>
          <a:xfrm>
            <a:off x="465826" y="76200"/>
            <a:ext cx="6115949" cy="760564"/>
          </a:xfrm>
        </p:spPr>
        <p:txBody>
          <a:bodyPr>
            <a:normAutofit/>
          </a:bodyPr>
          <a:lstStyle/>
          <a:p>
            <a:pPr marL="0" indent="0">
              <a:buNone/>
            </a:pPr>
            <a:r>
              <a:rPr lang="fr-FR" dirty="0"/>
              <a:t>Quelle mutualisation organisationnelle pour massifier efficacement la rénovation énergétique ?</a:t>
            </a:r>
          </a:p>
        </p:txBody>
      </p:sp>
      <p:sp>
        <p:nvSpPr>
          <p:cNvPr id="4" name="Espace réservé de la date 3">
            <a:extLst>
              <a:ext uri="{FF2B5EF4-FFF2-40B4-BE49-F238E27FC236}">
                <a16:creationId xmlns:a16="http://schemas.microsoft.com/office/drawing/2014/main" id="{71E2845B-9DAB-4B86-9EFC-893C83A7D4C7}"/>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3C195ECF-0A94-4979-8DDD-A8A8E704EC0C}"/>
              </a:ext>
            </a:extLst>
          </p:cNvPr>
          <p:cNvSpPr>
            <a:spLocks noGrp="1"/>
          </p:cNvSpPr>
          <p:nvPr>
            <p:ph type="sldNum" sz="quarter" idx="4"/>
          </p:nvPr>
        </p:nvSpPr>
        <p:spPr/>
        <p:txBody>
          <a:bodyPr/>
          <a:lstStyle/>
          <a:p>
            <a:fld id="{E0E0DBF5-A871-4C07-8BC2-9FD70CC431DE}" type="slidenum">
              <a:rPr lang="fr-FR" smtClean="0"/>
              <a:t>24</a:t>
            </a:fld>
            <a:endParaRPr lang="fr-FR" dirty="0"/>
          </a:p>
        </p:txBody>
      </p:sp>
    </p:spTree>
    <p:extLst>
      <p:ext uri="{BB962C8B-B14F-4D97-AF65-F5344CB8AC3E}">
        <p14:creationId xmlns:p14="http://schemas.microsoft.com/office/powerpoint/2010/main" val="117685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6C2428F-9B17-4A76-A4B7-42C7F6042E3B}"/>
              </a:ext>
            </a:extLst>
          </p:cNvPr>
          <p:cNvSpPr>
            <a:spLocks noGrp="1"/>
          </p:cNvSpPr>
          <p:nvPr>
            <p:ph type="body" sz="quarter" idx="10"/>
          </p:nvPr>
        </p:nvSpPr>
        <p:spPr>
          <a:xfrm>
            <a:off x="288984" y="1156805"/>
            <a:ext cx="8566031" cy="5028871"/>
          </a:xfrm>
        </p:spPr>
        <p:txBody>
          <a:bodyPr>
            <a:normAutofit/>
          </a:bodyPr>
          <a:lstStyle/>
          <a:p>
            <a:r>
              <a:rPr lang="fr-FR" dirty="0"/>
              <a:t>Conception nouveau produit</a:t>
            </a:r>
          </a:p>
          <a:p>
            <a:r>
              <a:rPr lang="fr-FR" dirty="0"/>
              <a:t>la simplification est importante pour les adhérents qui sont intéressés par un produit fini global mais derrière il y a la décision des élus et celle-ci ne se fera que sur une vision globale du patrimoine. </a:t>
            </a:r>
          </a:p>
        </p:txBody>
      </p:sp>
      <p:sp>
        <p:nvSpPr>
          <p:cNvPr id="3" name="Titre 2">
            <a:extLst>
              <a:ext uri="{FF2B5EF4-FFF2-40B4-BE49-F238E27FC236}">
                <a16:creationId xmlns:a16="http://schemas.microsoft.com/office/drawing/2014/main" id="{91C25E9D-3F20-44F8-8291-8A93571C88C9}"/>
              </a:ext>
            </a:extLst>
          </p:cNvPr>
          <p:cNvSpPr>
            <a:spLocks noGrp="1"/>
          </p:cNvSpPr>
          <p:nvPr>
            <p:ph type="title"/>
          </p:nvPr>
        </p:nvSpPr>
        <p:spPr/>
        <p:txBody>
          <a:bodyPr/>
          <a:lstStyle/>
          <a:p>
            <a:pPr marL="0" indent="0">
              <a:buNone/>
            </a:pPr>
            <a:r>
              <a:rPr lang="fr-FR" dirty="0"/>
              <a:t>Compte-rendu rapide du précédent GT</a:t>
            </a:r>
          </a:p>
        </p:txBody>
      </p:sp>
      <p:sp>
        <p:nvSpPr>
          <p:cNvPr id="4" name="Espace réservé de la date 3">
            <a:extLst>
              <a:ext uri="{FF2B5EF4-FFF2-40B4-BE49-F238E27FC236}">
                <a16:creationId xmlns:a16="http://schemas.microsoft.com/office/drawing/2014/main" id="{97C8FD07-C904-4BB3-8166-5290AC8F0247}"/>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0D7F8013-0030-4AE2-9170-FF84D393619F}"/>
              </a:ext>
            </a:extLst>
          </p:cNvPr>
          <p:cNvSpPr>
            <a:spLocks noGrp="1"/>
          </p:cNvSpPr>
          <p:nvPr>
            <p:ph type="sldNum" sz="quarter" idx="4"/>
          </p:nvPr>
        </p:nvSpPr>
        <p:spPr/>
        <p:txBody>
          <a:bodyPr/>
          <a:lstStyle/>
          <a:p>
            <a:fld id="{E0E0DBF5-A871-4C07-8BC2-9FD70CC431DE}" type="slidenum">
              <a:rPr lang="fr-FR" smtClean="0"/>
              <a:t>3</a:t>
            </a:fld>
            <a:endParaRPr lang="fr-FR" dirty="0"/>
          </a:p>
        </p:txBody>
      </p:sp>
    </p:spTree>
    <p:extLst>
      <p:ext uri="{BB962C8B-B14F-4D97-AF65-F5344CB8AC3E}">
        <p14:creationId xmlns:p14="http://schemas.microsoft.com/office/powerpoint/2010/main" val="1508724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1A4379BB-025D-4527-A695-F464639CA514}"/>
              </a:ext>
            </a:extLst>
          </p:cNvPr>
          <p:cNvSpPr>
            <a:spLocks noGrp="1"/>
          </p:cNvSpPr>
          <p:nvPr>
            <p:ph type="ftr" sz="quarter" idx="11"/>
          </p:nvPr>
        </p:nvSpPr>
        <p:spPr/>
        <p:txBody>
          <a:bodyPr/>
          <a:lstStyle/>
          <a:p>
            <a:r>
              <a:rPr lang="fr-FR" dirty="0"/>
              <a:t>Rénovation Energétique Bâtiments Publics </a:t>
            </a:r>
          </a:p>
        </p:txBody>
      </p:sp>
      <p:sp>
        <p:nvSpPr>
          <p:cNvPr id="4" name="Espace réservé du numéro de diapositive 3">
            <a:extLst>
              <a:ext uri="{FF2B5EF4-FFF2-40B4-BE49-F238E27FC236}">
                <a16:creationId xmlns:a16="http://schemas.microsoft.com/office/drawing/2014/main" id="{3D7BF357-9918-4F57-957A-066E08DD008E}"/>
              </a:ext>
            </a:extLst>
          </p:cNvPr>
          <p:cNvSpPr>
            <a:spLocks noGrp="1"/>
          </p:cNvSpPr>
          <p:nvPr>
            <p:ph type="sldNum" sz="quarter" idx="12"/>
          </p:nvPr>
        </p:nvSpPr>
        <p:spPr/>
        <p:txBody>
          <a:bodyPr/>
          <a:lstStyle/>
          <a:p>
            <a:fld id="{FF67EF60-D3B0-409C-88CD-C39F952AE724}" type="slidenum">
              <a:rPr lang="fr-FR" smtClean="0"/>
              <a:t>4</a:t>
            </a:fld>
            <a:endParaRPr lang="fr-FR" dirty="0"/>
          </a:p>
        </p:txBody>
      </p:sp>
      <p:sp>
        <p:nvSpPr>
          <p:cNvPr id="5" name="Titre 4">
            <a:extLst>
              <a:ext uri="{FF2B5EF4-FFF2-40B4-BE49-F238E27FC236}">
                <a16:creationId xmlns:a16="http://schemas.microsoft.com/office/drawing/2014/main" id="{3260C484-0D67-418B-94DB-21FB13080374}"/>
              </a:ext>
            </a:extLst>
          </p:cNvPr>
          <p:cNvSpPr>
            <a:spLocks noGrp="1"/>
          </p:cNvSpPr>
          <p:nvPr>
            <p:ph type="title"/>
          </p:nvPr>
        </p:nvSpPr>
        <p:spPr>
          <a:xfrm>
            <a:off x="671656" y="1269406"/>
            <a:ext cx="7653698" cy="334360"/>
          </a:xfrm>
        </p:spPr>
        <p:txBody>
          <a:bodyPr/>
          <a:lstStyle/>
          <a:p>
            <a:r>
              <a:rPr lang="fr-FR" sz="2001" dirty="0"/>
              <a:t>Réflexions d’évolution de l’offre BDT</a:t>
            </a:r>
            <a:endParaRPr lang="fr-FR" dirty="0"/>
          </a:p>
        </p:txBody>
      </p:sp>
      <p:sp>
        <p:nvSpPr>
          <p:cNvPr id="6" name="Espace réservé du texte 5">
            <a:extLst>
              <a:ext uri="{FF2B5EF4-FFF2-40B4-BE49-F238E27FC236}">
                <a16:creationId xmlns:a16="http://schemas.microsoft.com/office/drawing/2014/main" id="{77F501CD-ADD7-45C5-8282-9491F2332AF2}"/>
              </a:ext>
            </a:extLst>
          </p:cNvPr>
          <p:cNvSpPr>
            <a:spLocks noGrp="1"/>
          </p:cNvSpPr>
          <p:nvPr>
            <p:ph type="body" sz="quarter" idx="13"/>
          </p:nvPr>
        </p:nvSpPr>
        <p:spPr>
          <a:xfrm>
            <a:off x="720257" y="2343553"/>
            <a:ext cx="7643248" cy="3056894"/>
          </a:xfrm>
        </p:spPr>
        <p:txBody>
          <a:bodyPr/>
          <a:lstStyle/>
          <a:p>
            <a:pPr marL="204150" indent="-204150">
              <a:buFont typeface="Symbol" panose="05050102010706020507" pitchFamily="18" charset="2"/>
              <a:buChar char="Þ"/>
            </a:pPr>
            <a:r>
              <a:rPr lang="fr-FR" sz="1717" b="1" i="0" dirty="0">
                <a:solidFill>
                  <a:srgbClr val="82746C"/>
                </a:solidFill>
              </a:rPr>
              <a:t>Ingénierie</a:t>
            </a:r>
            <a:r>
              <a:rPr lang="fr-FR" sz="1717" i="0" dirty="0">
                <a:solidFill>
                  <a:srgbClr val="82746C"/>
                </a:solidFill>
              </a:rPr>
              <a:t> = co-financement des études externes</a:t>
            </a:r>
          </a:p>
          <a:p>
            <a:r>
              <a:rPr lang="fr-FR" sz="1717" i="0" dirty="0">
                <a:solidFill>
                  <a:srgbClr val="82746C"/>
                </a:solidFill>
              </a:rPr>
              <a:t>  	</a:t>
            </a:r>
            <a:r>
              <a:rPr lang="fr-FR" sz="1717" i="0" dirty="0">
                <a:solidFill>
                  <a:srgbClr val="82746C"/>
                </a:solidFill>
                <a:latin typeface="Cambria" panose="02040503050406030204" pitchFamily="18" charset="0"/>
                <a:ea typeface="Cambria" panose="02040503050406030204" pitchFamily="18" charset="0"/>
              </a:rPr>
              <a:t> ↪ C</a:t>
            </a:r>
            <a:r>
              <a:rPr lang="fr-FR" sz="1717" i="0" dirty="0">
                <a:solidFill>
                  <a:srgbClr val="82746C"/>
                </a:solidFill>
              </a:rPr>
              <a:t>omplémentarité avec ACTEE (études internes VS externes)</a:t>
            </a:r>
          </a:p>
          <a:p>
            <a:pPr marL="204150" indent="-204150">
              <a:buFont typeface="Symbol" panose="05050102010706020507" pitchFamily="18" charset="2"/>
              <a:buChar char="Þ"/>
            </a:pPr>
            <a:r>
              <a:rPr lang="fr-FR" sz="1717" b="1" i="0" dirty="0">
                <a:solidFill>
                  <a:srgbClr val="82746C"/>
                </a:solidFill>
              </a:rPr>
              <a:t>Financement</a:t>
            </a:r>
            <a:r>
              <a:rPr lang="fr-FR" sz="1717" i="0" dirty="0">
                <a:solidFill>
                  <a:srgbClr val="82746C"/>
                </a:solidFill>
              </a:rPr>
              <a:t> = ligne de prêts de 0 à 40 ans</a:t>
            </a:r>
          </a:p>
          <a:p>
            <a:r>
              <a:rPr lang="fr-FR" sz="1717" i="0" dirty="0">
                <a:solidFill>
                  <a:srgbClr val="82746C"/>
                </a:solidFill>
              </a:rPr>
              <a:t> 	</a:t>
            </a:r>
            <a:r>
              <a:rPr lang="fr-FR" sz="1717" i="0" dirty="0">
                <a:solidFill>
                  <a:srgbClr val="82746C"/>
                </a:solidFill>
                <a:latin typeface="Cambria" panose="02040503050406030204" pitchFamily="18" charset="0"/>
                <a:ea typeface="Cambria" panose="02040503050406030204" pitchFamily="18" charset="0"/>
              </a:rPr>
              <a:t>↪ Q</a:t>
            </a:r>
            <a:r>
              <a:rPr lang="fr-FR" sz="1717" i="0" dirty="0">
                <a:solidFill>
                  <a:srgbClr val="82746C"/>
                </a:solidFill>
              </a:rPr>
              <a:t>uelle bonification la plus efficiente?</a:t>
            </a:r>
          </a:p>
          <a:p>
            <a:r>
              <a:rPr lang="fr-FR" sz="1717" i="0" dirty="0">
                <a:solidFill>
                  <a:srgbClr val="82746C"/>
                </a:solidFill>
                <a:latin typeface="Cambria" panose="02040503050406030204" pitchFamily="18" charset="0"/>
                <a:ea typeface="Cambria" panose="02040503050406030204" pitchFamily="18" charset="0"/>
              </a:rPr>
              <a:t>	 ↪ I</a:t>
            </a:r>
            <a:r>
              <a:rPr lang="fr-FR" sz="1717" i="0" dirty="0">
                <a:solidFill>
                  <a:srgbClr val="82746C"/>
                </a:solidFill>
              </a:rPr>
              <a:t>ncitation à la performance?</a:t>
            </a:r>
          </a:p>
          <a:p>
            <a:pPr marL="204150" indent="-204150">
              <a:buFont typeface="Symbol" panose="05050102010706020507" pitchFamily="18" charset="2"/>
              <a:buChar char="Þ"/>
            </a:pPr>
            <a:r>
              <a:rPr lang="fr-FR" sz="1717" b="1" i="0" dirty="0">
                <a:solidFill>
                  <a:srgbClr val="82746C"/>
                </a:solidFill>
              </a:rPr>
              <a:t>Mesure et pilotage</a:t>
            </a:r>
          </a:p>
          <a:p>
            <a:r>
              <a:rPr lang="fr-FR" sz="1717" i="0" dirty="0">
                <a:solidFill>
                  <a:srgbClr val="82746C"/>
                </a:solidFill>
                <a:latin typeface="Cambria" panose="02040503050406030204" pitchFamily="18" charset="0"/>
                <a:ea typeface="Cambria" panose="02040503050406030204" pitchFamily="18" charset="0"/>
              </a:rPr>
              <a:t>	 ↪ L</a:t>
            </a:r>
            <a:r>
              <a:rPr lang="fr-FR" sz="1717" i="0" dirty="0">
                <a:solidFill>
                  <a:srgbClr val="82746C"/>
                </a:solidFill>
              </a:rPr>
              <a:t>ocalisation? SDE/CT</a:t>
            </a:r>
          </a:p>
          <a:p>
            <a:r>
              <a:rPr lang="fr-FR" sz="1717" i="0" dirty="0">
                <a:solidFill>
                  <a:srgbClr val="82746C"/>
                </a:solidFill>
                <a:latin typeface="Cambria" panose="02040503050406030204" pitchFamily="18" charset="0"/>
                <a:ea typeface="Cambria" panose="02040503050406030204" pitchFamily="18" charset="0"/>
              </a:rPr>
              <a:t>	 ↪ </a:t>
            </a:r>
            <a:r>
              <a:rPr lang="fr-FR" sz="1717" i="0" dirty="0">
                <a:solidFill>
                  <a:srgbClr val="82746C"/>
                </a:solidFill>
              </a:rPr>
              <a:t>Utilisation?</a:t>
            </a:r>
          </a:p>
        </p:txBody>
      </p:sp>
      <p:sp>
        <p:nvSpPr>
          <p:cNvPr id="9" name="Espace réservé du texte 8">
            <a:extLst>
              <a:ext uri="{FF2B5EF4-FFF2-40B4-BE49-F238E27FC236}">
                <a16:creationId xmlns:a16="http://schemas.microsoft.com/office/drawing/2014/main" id="{8C2582B8-DBA8-4A3B-B868-8E02E988756C}"/>
              </a:ext>
            </a:extLst>
          </p:cNvPr>
          <p:cNvSpPr>
            <a:spLocks noGrp="1"/>
          </p:cNvSpPr>
          <p:nvPr>
            <p:ph type="body" idx="1"/>
          </p:nvPr>
        </p:nvSpPr>
        <p:spPr>
          <a:xfrm>
            <a:off x="715033" y="1656186"/>
            <a:ext cx="7653698" cy="413701"/>
          </a:xfrm>
        </p:spPr>
        <p:txBody>
          <a:bodyPr/>
          <a:lstStyle/>
          <a:p>
            <a:r>
              <a:rPr lang="fr-FR" dirty="0">
                <a:highlight>
                  <a:srgbClr val="FFFF00"/>
                </a:highlight>
              </a:rPr>
              <a:t>D’une offre standardisée à un parcours de rénovation d’un maitre d’ouvrage public pour suivre la trajectoire du décret tertiaire </a:t>
            </a:r>
          </a:p>
          <a:p>
            <a:endParaRPr lang="fr-FR" dirty="0"/>
          </a:p>
        </p:txBody>
      </p:sp>
      <p:sp>
        <p:nvSpPr>
          <p:cNvPr id="8" name="Espace réservé de la date 3">
            <a:extLst>
              <a:ext uri="{FF2B5EF4-FFF2-40B4-BE49-F238E27FC236}">
                <a16:creationId xmlns:a16="http://schemas.microsoft.com/office/drawing/2014/main" id="{749E06EE-0D36-43C5-A474-3A7B17BB9E6B}"/>
              </a:ext>
            </a:extLst>
          </p:cNvPr>
          <p:cNvSpPr txBox="1">
            <a:spLocks/>
          </p:cNvSpPr>
          <p:nvPr/>
        </p:nvSpPr>
        <p:spPr>
          <a:xfrm>
            <a:off x="25382" y="6516507"/>
            <a:ext cx="3175017" cy="33436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1200" dirty="0"/>
              <a:t>G. Perrin / H.Serougne</a:t>
            </a:r>
          </a:p>
        </p:txBody>
      </p:sp>
    </p:spTree>
    <p:extLst>
      <p:ext uri="{BB962C8B-B14F-4D97-AF65-F5344CB8AC3E}">
        <p14:creationId xmlns:p14="http://schemas.microsoft.com/office/powerpoint/2010/main" val="2329574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6C2428F-9B17-4A76-A4B7-42C7F6042E3B}"/>
              </a:ext>
            </a:extLst>
          </p:cNvPr>
          <p:cNvSpPr>
            <a:spLocks noGrp="1"/>
          </p:cNvSpPr>
          <p:nvPr>
            <p:ph type="body" sz="quarter" idx="10"/>
          </p:nvPr>
        </p:nvSpPr>
        <p:spPr>
          <a:xfrm>
            <a:off x="288984" y="1156805"/>
            <a:ext cx="8566031" cy="5028871"/>
          </a:xfrm>
        </p:spPr>
        <p:txBody>
          <a:bodyPr>
            <a:normAutofit fontScale="92500" lnSpcReduction="20000"/>
          </a:bodyPr>
          <a:lstStyle/>
          <a:p>
            <a:pPr lvl="0"/>
            <a:r>
              <a:rPr lang="fr-FR" b="1" dirty="0"/>
              <a:t>Co-maitrise d’ouvrage </a:t>
            </a:r>
            <a:r>
              <a:rPr lang="fr-FR" dirty="0"/>
              <a:t>: </a:t>
            </a:r>
          </a:p>
          <a:p>
            <a:pPr lvl="0">
              <a:buFont typeface="Arial" panose="020B0604020202020204" pitchFamily="34" charset="0"/>
              <a:buChar char="•"/>
            </a:pPr>
            <a:r>
              <a:rPr lang="fr-FR" dirty="0"/>
              <a:t>Définition art. L. 2422-12 CCP: « Lorsque la réalisation ou la réhabilitation d’un ouvrage ou d’un ensemble d’ouvrages </a:t>
            </a:r>
            <a:r>
              <a:rPr lang="fr-FR" b="1" dirty="0"/>
              <a:t>relèvent </a:t>
            </a:r>
            <a:r>
              <a:rPr lang="fr-FR" b="1" u="sng" dirty="0"/>
              <a:t>simultanément</a:t>
            </a:r>
            <a:r>
              <a:rPr lang="fr-FR" b="1" dirty="0"/>
              <a:t> de la compétence de plusieurs maîtres d’ouvrage</a:t>
            </a:r>
            <a:r>
              <a:rPr lang="fr-FR" dirty="0"/>
              <a:t>, ces derniers peuvent désigner, par convention, celui d’entre eux qui assurera la maîtrise d’ouvrage de l’opération. »</a:t>
            </a:r>
          </a:p>
          <a:p>
            <a:pPr lvl="0">
              <a:buFont typeface="Arial" panose="020B0604020202020204" pitchFamily="34" charset="0"/>
              <a:buChar char="•"/>
            </a:pPr>
            <a:r>
              <a:rPr lang="fr-FR" b="1" dirty="0"/>
              <a:t>Inclut notion de copropriété </a:t>
            </a:r>
            <a:r>
              <a:rPr lang="fr-FR" dirty="0"/>
              <a:t>: « Dans le cas d'un ouvrage unique, la situation de co-maîtrise d'ouvrage est déduite de la copropriété de l'ouvrage.» (Question écrite n° 91141).</a:t>
            </a:r>
          </a:p>
          <a:p>
            <a:pPr lvl="0">
              <a:buFont typeface="Arial" panose="020B0604020202020204" pitchFamily="34" charset="0"/>
              <a:buChar char="•"/>
            </a:pPr>
            <a:r>
              <a:rPr lang="fr-FR" dirty="0"/>
              <a:t>Le fait pour un SDE de réaliser des travaux de rénovation énergétique sur les bâtiments de ses membres n’entre pas dans la co-maitrise d’ouvrage mais </a:t>
            </a:r>
            <a:r>
              <a:rPr lang="fr-FR" b="1" dirty="0"/>
              <a:t>dans la maitrise d’ouvrage déléguée. </a:t>
            </a:r>
          </a:p>
        </p:txBody>
      </p:sp>
      <p:sp>
        <p:nvSpPr>
          <p:cNvPr id="3" name="Titre 2">
            <a:extLst>
              <a:ext uri="{FF2B5EF4-FFF2-40B4-BE49-F238E27FC236}">
                <a16:creationId xmlns:a16="http://schemas.microsoft.com/office/drawing/2014/main" id="{91C25E9D-3F20-44F8-8291-8A93571C88C9}"/>
              </a:ext>
            </a:extLst>
          </p:cNvPr>
          <p:cNvSpPr>
            <a:spLocks noGrp="1"/>
          </p:cNvSpPr>
          <p:nvPr>
            <p:ph type="title"/>
          </p:nvPr>
        </p:nvSpPr>
        <p:spPr/>
        <p:txBody>
          <a:bodyPr/>
          <a:lstStyle/>
          <a:p>
            <a:pPr marL="0" indent="0">
              <a:buNone/>
            </a:pPr>
            <a:r>
              <a:rPr lang="fr-FR" dirty="0"/>
              <a:t>Compte-rendu rapide du précédent GT</a:t>
            </a:r>
          </a:p>
        </p:txBody>
      </p:sp>
      <p:sp>
        <p:nvSpPr>
          <p:cNvPr id="4" name="Espace réservé de la date 3">
            <a:extLst>
              <a:ext uri="{FF2B5EF4-FFF2-40B4-BE49-F238E27FC236}">
                <a16:creationId xmlns:a16="http://schemas.microsoft.com/office/drawing/2014/main" id="{97C8FD07-C904-4BB3-8166-5290AC8F0247}"/>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0D7F8013-0030-4AE2-9170-FF84D393619F}"/>
              </a:ext>
            </a:extLst>
          </p:cNvPr>
          <p:cNvSpPr>
            <a:spLocks noGrp="1"/>
          </p:cNvSpPr>
          <p:nvPr>
            <p:ph type="sldNum" sz="quarter" idx="4"/>
          </p:nvPr>
        </p:nvSpPr>
        <p:spPr/>
        <p:txBody>
          <a:bodyPr/>
          <a:lstStyle/>
          <a:p>
            <a:fld id="{E0E0DBF5-A871-4C07-8BC2-9FD70CC431DE}" type="slidenum">
              <a:rPr lang="fr-FR" smtClean="0"/>
              <a:t>5</a:t>
            </a:fld>
            <a:endParaRPr lang="fr-FR" dirty="0"/>
          </a:p>
        </p:txBody>
      </p:sp>
    </p:spTree>
    <p:extLst>
      <p:ext uri="{BB962C8B-B14F-4D97-AF65-F5344CB8AC3E}">
        <p14:creationId xmlns:p14="http://schemas.microsoft.com/office/powerpoint/2010/main" val="2086908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6C2428F-9B17-4A76-A4B7-42C7F6042E3B}"/>
              </a:ext>
            </a:extLst>
          </p:cNvPr>
          <p:cNvSpPr>
            <a:spLocks noGrp="1"/>
          </p:cNvSpPr>
          <p:nvPr>
            <p:ph type="body" sz="quarter" idx="10"/>
          </p:nvPr>
        </p:nvSpPr>
        <p:spPr>
          <a:xfrm>
            <a:off x="288984" y="1156805"/>
            <a:ext cx="8566031" cy="5028871"/>
          </a:xfrm>
        </p:spPr>
        <p:txBody>
          <a:bodyPr>
            <a:normAutofit fontScale="70000" lnSpcReduction="20000"/>
          </a:bodyPr>
          <a:lstStyle/>
          <a:p>
            <a:r>
              <a:rPr lang="fr-FR" b="1" dirty="0"/>
              <a:t>Etablissement de crédit : </a:t>
            </a:r>
          </a:p>
          <a:p>
            <a:r>
              <a:rPr lang="fr-FR" dirty="0"/>
              <a:t>Il est interdit à toute personne autre qu’un établissement de crédit ou une société de financement d’effectuer des opérations de crédit à titre habituel (art. L. 511-5 du code monétaire et financier). De plus, les collectivités territoriales et leurs établissements publics sont tenus de déposer auprès de l’Etat toutes leurs disponibilités (article 26 LOLF). </a:t>
            </a:r>
          </a:p>
          <a:p>
            <a:r>
              <a:rPr lang="fr-FR" dirty="0"/>
              <a:t>La circulaire de 2002 sur les prêts et avances entre collectivités locales précise que </a:t>
            </a:r>
            <a:r>
              <a:rPr lang="fr-FR" b="1" dirty="0"/>
              <a:t>la mise en place d’un remboursement étalé dans le temps </a:t>
            </a:r>
            <a:r>
              <a:rPr lang="fr-FR" dirty="0"/>
              <a:t>(qui pourrait par exemple être proportionné à la réalisation d’économies d’énergie), </a:t>
            </a:r>
            <a:r>
              <a:rPr lang="fr-FR" b="1" dirty="0"/>
              <a:t>est prohibé du fait du caractère habituel de l’opération de crédit (effectuée de manière répétitive et bénéficiant à de nombreuses collectivités). </a:t>
            </a:r>
          </a:p>
          <a:p>
            <a:r>
              <a:rPr lang="fr-FR" dirty="0"/>
              <a:t>Par ailleurs, l’articles L. 1111-4 du CGCT prévoit que l’attribution d’une aide financière ne peut être subordonnée à des conditions tenant à l’appartenance de la collectivité bénéficiaire à une association, un EPCI ou un syndicat mixte existant ou à créer. </a:t>
            </a:r>
          </a:p>
          <a:p>
            <a:r>
              <a:rPr lang="fr-FR" dirty="0"/>
              <a:t>Or, en l’espèce, le mécanisme d’intracting serait réservé aux membres des syndicats d’énergie/EPCI </a:t>
            </a:r>
          </a:p>
          <a:p>
            <a:endParaRPr lang="fr-FR" dirty="0"/>
          </a:p>
        </p:txBody>
      </p:sp>
      <p:sp>
        <p:nvSpPr>
          <p:cNvPr id="3" name="Titre 2">
            <a:extLst>
              <a:ext uri="{FF2B5EF4-FFF2-40B4-BE49-F238E27FC236}">
                <a16:creationId xmlns:a16="http://schemas.microsoft.com/office/drawing/2014/main" id="{91C25E9D-3F20-44F8-8291-8A93571C88C9}"/>
              </a:ext>
            </a:extLst>
          </p:cNvPr>
          <p:cNvSpPr>
            <a:spLocks noGrp="1"/>
          </p:cNvSpPr>
          <p:nvPr>
            <p:ph type="title"/>
          </p:nvPr>
        </p:nvSpPr>
        <p:spPr/>
        <p:txBody>
          <a:bodyPr/>
          <a:lstStyle/>
          <a:p>
            <a:pPr marL="0" indent="0">
              <a:buNone/>
            </a:pPr>
            <a:r>
              <a:rPr lang="fr-FR" dirty="0"/>
              <a:t>Compte-rendu rapide du précédent GT</a:t>
            </a:r>
          </a:p>
        </p:txBody>
      </p:sp>
      <p:sp>
        <p:nvSpPr>
          <p:cNvPr id="4" name="Espace réservé de la date 3">
            <a:extLst>
              <a:ext uri="{FF2B5EF4-FFF2-40B4-BE49-F238E27FC236}">
                <a16:creationId xmlns:a16="http://schemas.microsoft.com/office/drawing/2014/main" id="{97C8FD07-C904-4BB3-8166-5290AC8F0247}"/>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0D7F8013-0030-4AE2-9170-FF84D393619F}"/>
              </a:ext>
            </a:extLst>
          </p:cNvPr>
          <p:cNvSpPr>
            <a:spLocks noGrp="1"/>
          </p:cNvSpPr>
          <p:nvPr>
            <p:ph type="sldNum" sz="quarter" idx="4"/>
          </p:nvPr>
        </p:nvSpPr>
        <p:spPr/>
        <p:txBody>
          <a:bodyPr/>
          <a:lstStyle/>
          <a:p>
            <a:fld id="{E0E0DBF5-A871-4C07-8BC2-9FD70CC431DE}" type="slidenum">
              <a:rPr lang="fr-FR" smtClean="0"/>
              <a:t>6</a:t>
            </a:fld>
            <a:endParaRPr lang="fr-FR" dirty="0"/>
          </a:p>
        </p:txBody>
      </p:sp>
    </p:spTree>
    <p:extLst>
      <p:ext uri="{BB962C8B-B14F-4D97-AF65-F5344CB8AC3E}">
        <p14:creationId xmlns:p14="http://schemas.microsoft.com/office/powerpoint/2010/main" val="2554446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6C2428F-9B17-4A76-A4B7-42C7F6042E3B}"/>
              </a:ext>
            </a:extLst>
          </p:cNvPr>
          <p:cNvSpPr>
            <a:spLocks noGrp="1"/>
          </p:cNvSpPr>
          <p:nvPr>
            <p:ph type="body" sz="quarter" idx="10"/>
          </p:nvPr>
        </p:nvSpPr>
        <p:spPr>
          <a:xfrm>
            <a:off x="288984" y="1156805"/>
            <a:ext cx="8566031" cy="5028871"/>
          </a:xfrm>
        </p:spPr>
        <p:txBody>
          <a:bodyPr>
            <a:normAutofit fontScale="92500" lnSpcReduction="10000"/>
          </a:bodyPr>
          <a:lstStyle/>
          <a:p>
            <a:r>
              <a:rPr lang="fr-FR" b="1" dirty="0"/>
              <a:t>Constat sur les communes rurales : </a:t>
            </a:r>
            <a:r>
              <a:rPr lang="fr-FR" dirty="0"/>
              <a:t>la rénovation énergétique ne décolle pas mais les communes commencent à avoir conscience de la problématique &gt; portage par les SDE de solutions mutualisatrices</a:t>
            </a:r>
          </a:p>
          <a:p>
            <a:pPr lvl="0"/>
            <a:r>
              <a:rPr lang="fr-FR" dirty="0"/>
              <a:t>La démarche devra être validée par les élus des SDE mais il faut les informer des possibilités qui existent puis s’adapter aux typologies des différents territoires en fonction des besoins de rénovation énergétique </a:t>
            </a:r>
          </a:p>
          <a:p>
            <a:pPr lvl="0"/>
            <a:r>
              <a:rPr lang="fr-FR" dirty="0"/>
              <a:t>Signer une convention A avec gestion d’un fonds permettra de déterminer si l’opération doit être traitée avec une approche intracting ou traditionnelle de financement pour la rénovation lourde. </a:t>
            </a:r>
            <a:r>
              <a:rPr lang="fr-FR" dirty="0">
                <a:sym typeface="Wingdings" panose="05000000000000000000" pitchFamily="2" charset="2"/>
              </a:rPr>
              <a:t></a:t>
            </a:r>
            <a:r>
              <a:rPr lang="fr-FR" dirty="0"/>
              <a:t> Logique de pilotage d’actions avec des marchés retenant des prestataires spécialisés. </a:t>
            </a:r>
          </a:p>
          <a:p>
            <a:endParaRPr lang="fr-FR" dirty="0"/>
          </a:p>
        </p:txBody>
      </p:sp>
      <p:sp>
        <p:nvSpPr>
          <p:cNvPr id="3" name="Titre 2">
            <a:extLst>
              <a:ext uri="{FF2B5EF4-FFF2-40B4-BE49-F238E27FC236}">
                <a16:creationId xmlns:a16="http://schemas.microsoft.com/office/drawing/2014/main" id="{91C25E9D-3F20-44F8-8291-8A93571C88C9}"/>
              </a:ext>
            </a:extLst>
          </p:cNvPr>
          <p:cNvSpPr>
            <a:spLocks noGrp="1"/>
          </p:cNvSpPr>
          <p:nvPr>
            <p:ph type="title"/>
          </p:nvPr>
        </p:nvSpPr>
        <p:spPr/>
        <p:txBody>
          <a:bodyPr/>
          <a:lstStyle/>
          <a:p>
            <a:pPr marL="0" indent="0">
              <a:buNone/>
            </a:pPr>
            <a:r>
              <a:rPr lang="fr-FR" dirty="0"/>
              <a:t>Compte-rendu rapide du précédent GT</a:t>
            </a:r>
          </a:p>
        </p:txBody>
      </p:sp>
      <p:sp>
        <p:nvSpPr>
          <p:cNvPr id="4" name="Espace réservé de la date 3">
            <a:extLst>
              <a:ext uri="{FF2B5EF4-FFF2-40B4-BE49-F238E27FC236}">
                <a16:creationId xmlns:a16="http://schemas.microsoft.com/office/drawing/2014/main" id="{97C8FD07-C904-4BB3-8166-5290AC8F0247}"/>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0D7F8013-0030-4AE2-9170-FF84D393619F}"/>
              </a:ext>
            </a:extLst>
          </p:cNvPr>
          <p:cNvSpPr>
            <a:spLocks noGrp="1"/>
          </p:cNvSpPr>
          <p:nvPr>
            <p:ph type="sldNum" sz="quarter" idx="4"/>
          </p:nvPr>
        </p:nvSpPr>
        <p:spPr/>
        <p:txBody>
          <a:bodyPr/>
          <a:lstStyle/>
          <a:p>
            <a:fld id="{E0E0DBF5-A871-4C07-8BC2-9FD70CC431DE}" type="slidenum">
              <a:rPr lang="fr-FR" smtClean="0"/>
              <a:t>7</a:t>
            </a:fld>
            <a:endParaRPr lang="fr-FR" dirty="0"/>
          </a:p>
        </p:txBody>
      </p:sp>
    </p:spTree>
    <p:extLst>
      <p:ext uri="{BB962C8B-B14F-4D97-AF65-F5344CB8AC3E}">
        <p14:creationId xmlns:p14="http://schemas.microsoft.com/office/powerpoint/2010/main" val="3971681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6C2428F-9B17-4A76-A4B7-42C7F6042E3B}"/>
              </a:ext>
            </a:extLst>
          </p:cNvPr>
          <p:cNvSpPr>
            <a:spLocks noGrp="1"/>
          </p:cNvSpPr>
          <p:nvPr>
            <p:ph type="body" sz="quarter" idx="10"/>
          </p:nvPr>
        </p:nvSpPr>
        <p:spPr>
          <a:xfrm>
            <a:off x="288984" y="1156805"/>
            <a:ext cx="8566031" cy="5028871"/>
          </a:xfrm>
        </p:spPr>
        <p:txBody>
          <a:bodyPr>
            <a:normAutofit/>
          </a:bodyPr>
          <a:lstStyle/>
          <a:p>
            <a:r>
              <a:rPr lang="fr-FR" b="1" dirty="0"/>
              <a:t>Ingénierie </a:t>
            </a:r>
            <a:r>
              <a:rPr lang="fr-FR" dirty="0"/>
              <a:t>: </a:t>
            </a:r>
          </a:p>
          <a:p>
            <a:r>
              <a:rPr lang="fr-FR" dirty="0"/>
              <a:t>les SDE qui n’ont pas encore d’ingénierie intégrée dans ce domaine mais pour ceux qui en en déjà, l’ingénierie technique n’est pas le plus important</a:t>
            </a:r>
          </a:p>
          <a:p>
            <a:pPr lvl="0"/>
            <a:r>
              <a:rPr lang="fr-FR" dirty="0"/>
              <a:t>REX SIEL 42 </a:t>
            </a:r>
          </a:p>
          <a:p>
            <a:r>
              <a:rPr lang="fr-FR" dirty="0"/>
              <a:t>Il faut étendre les dépenses éligibles, il ne faut pas complexifier le suivi des économies, il faut travailler en global à l'échelle des SDE pour qu'un "gros projet" permette d'intégrer des plus petits projets qui sinon ne seraient pas éligibles</a:t>
            </a:r>
          </a:p>
          <a:p>
            <a:endParaRPr lang="fr-FR" dirty="0"/>
          </a:p>
        </p:txBody>
      </p:sp>
      <p:sp>
        <p:nvSpPr>
          <p:cNvPr id="3" name="Titre 2">
            <a:extLst>
              <a:ext uri="{FF2B5EF4-FFF2-40B4-BE49-F238E27FC236}">
                <a16:creationId xmlns:a16="http://schemas.microsoft.com/office/drawing/2014/main" id="{91C25E9D-3F20-44F8-8291-8A93571C88C9}"/>
              </a:ext>
            </a:extLst>
          </p:cNvPr>
          <p:cNvSpPr>
            <a:spLocks noGrp="1"/>
          </p:cNvSpPr>
          <p:nvPr>
            <p:ph type="title"/>
          </p:nvPr>
        </p:nvSpPr>
        <p:spPr/>
        <p:txBody>
          <a:bodyPr/>
          <a:lstStyle/>
          <a:p>
            <a:pPr marL="0" indent="0">
              <a:buNone/>
            </a:pPr>
            <a:r>
              <a:rPr lang="fr-FR" dirty="0"/>
              <a:t>Compte-rendu rapide du précédent GT</a:t>
            </a:r>
          </a:p>
        </p:txBody>
      </p:sp>
      <p:sp>
        <p:nvSpPr>
          <p:cNvPr id="4" name="Espace réservé de la date 3">
            <a:extLst>
              <a:ext uri="{FF2B5EF4-FFF2-40B4-BE49-F238E27FC236}">
                <a16:creationId xmlns:a16="http://schemas.microsoft.com/office/drawing/2014/main" id="{97C8FD07-C904-4BB3-8166-5290AC8F0247}"/>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0D7F8013-0030-4AE2-9170-FF84D393619F}"/>
              </a:ext>
            </a:extLst>
          </p:cNvPr>
          <p:cNvSpPr>
            <a:spLocks noGrp="1"/>
          </p:cNvSpPr>
          <p:nvPr>
            <p:ph type="sldNum" sz="quarter" idx="4"/>
          </p:nvPr>
        </p:nvSpPr>
        <p:spPr/>
        <p:txBody>
          <a:bodyPr/>
          <a:lstStyle/>
          <a:p>
            <a:fld id="{E0E0DBF5-A871-4C07-8BC2-9FD70CC431DE}" type="slidenum">
              <a:rPr lang="fr-FR" smtClean="0"/>
              <a:t>8</a:t>
            </a:fld>
            <a:endParaRPr lang="fr-FR" dirty="0"/>
          </a:p>
        </p:txBody>
      </p:sp>
    </p:spTree>
    <p:extLst>
      <p:ext uri="{BB962C8B-B14F-4D97-AF65-F5344CB8AC3E}">
        <p14:creationId xmlns:p14="http://schemas.microsoft.com/office/powerpoint/2010/main" val="662679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55EB185E-5B2D-4078-92F8-DBC86904766A}"/>
              </a:ext>
            </a:extLst>
          </p:cNvPr>
          <p:cNvSpPr>
            <a:spLocks noGrp="1"/>
          </p:cNvSpPr>
          <p:nvPr>
            <p:ph type="body" sz="quarter" idx="10"/>
          </p:nvPr>
        </p:nvSpPr>
        <p:spPr/>
        <p:txBody>
          <a:bodyPr>
            <a:normAutofit fontScale="92500"/>
          </a:bodyPr>
          <a:lstStyle/>
          <a:p>
            <a:r>
              <a:rPr lang="fr-FR" dirty="0"/>
              <a:t>1er GT FNCCR/BDT/SDE : propositions d’évolutions possibles de l’intracting – 1/04 de 14h à 15h30</a:t>
            </a:r>
          </a:p>
          <a:p>
            <a:endParaRPr lang="fr-FR" dirty="0"/>
          </a:p>
          <a:p>
            <a:r>
              <a:rPr lang="fr-FR" dirty="0"/>
              <a:t>2ème GT FNCCR/BDT/SDE : la mutualisation de la maitrise d’ouvrage + retours des évolutions possibles +point juridique convention A– 9/04 matin</a:t>
            </a:r>
          </a:p>
          <a:p>
            <a:endParaRPr lang="fr-FR" dirty="0"/>
          </a:p>
          <a:p>
            <a:r>
              <a:rPr lang="fr-FR" dirty="0">
                <a:highlight>
                  <a:srgbClr val="FFFF00"/>
                </a:highlight>
              </a:rPr>
              <a:t>3ème GT FNCCR/SDE : Réflexion globale 24/04 après-midi</a:t>
            </a:r>
          </a:p>
          <a:p>
            <a:endParaRPr lang="fr-FR" dirty="0"/>
          </a:p>
          <a:p>
            <a:r>
              <a:rPr lang="fr-FR" dirty="0"/>
              <a:t>4ème GT FNCCR/SDE : rédaction convention B – 7/05 matin</a:t>
            </a:r>
          </a:p>
          <a:p>
            <a:endParaRPr lang="fr-FR" dirty="0"/>
          </a:p>
        </p:txBody>
      </p:sp>
      <p:sp>
        <p:nvSpPr>
          <p:cNvPr id="3" name="Titre 2">
            <a:extLst>
              <a:ext uri="{FF2B5EF4-FFF2-40B4-BE49-F238E27FC236}">
                <a16:creationId xmlns:a16="http://schemas.microsoft.com/office/drawing/2014/main" id="{E7D552C6-EB1F-473D-8B8E-AD66E90D5F96}"/>
              </a:ext>
            </a:extLst>
          </p:cNvPr>
          <p:cNvSpPr>
            <a:spLocks noGrp="1"/>
          </p:cNvSpPr>
          <p:nvPr>
            <p:ph type="title"/>
          </p:nvPr>
        </p:nvSpPr>
        <p:spPr/>
        <p:txBody>
          <a:bodyPr/>
          <a:lstStyle/>
          <a:p>
            <a:pPr marL="0" indent="0">
              <a:buNone/>
            </a:pPr>
            <a:r>
              <a:rPr lang="fr-FR" dirty="0"/>
              <a:t>Organisation de notre GT</a:t>
            </a:r>
          </a:p>
        </p:txBody>
      </p:sp>
      <p:sp>
        <p:nvSpPr>
          <p:cNvPr id="4" name="Espace réservé de la date 3">
            <a:extLst>
              <a:ext uri="{FF2B5EF4-FFF2-40B4-BE49-F238E27FC236}">
                <a16:creationId xmlns:a16="http://schemas.microsoft.com/office/drawing/2014/main" id="{5175317D-B151-4421-9EE1-BAF88BF274A3}"/>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06604F29-A6E9-4A7E-9938-6B2193433EFC}"/>
              </a:ext>
            </a:extLst>
          </p:cNvPr>
          <p:cNvSpPr>
            <a:spLocks noGrp="1"/>
          </p:cNvSpPr>
          <p:nvPr>
            <p:ph type="sldNum" sz="quarter" idx="4"/>
          </p:nvPr>
        </p:nvSpPr>
        <p:spPr/>
        <p:txBody>
          <a:bodyPr/>
          <a:lstStyle/>
          <a:p>
            <a:fld id="{E0E0DBF5-A871-4C07-8BC2-9FD70CC431DE}" type="slidenum">
              <a:rPr lang="fr-FR" smtClean="0"/>
              <a:t>9</a:t>
            </a:fld>
            <a:endParaRPr lang="fr-FR" dirty="0"/>
          </a:p>
        </p:txBody>
      </p:sp>
    </p:spTree>
    <p:extLst>
      <p:ext uri="{BB962C8B-B14F-4D97-AF65-F5344CB8AC3E}">
        <p14:creationId xmlns:p14="http://schemas.microsoft.com/office/powerpoint/2010/main" val="8772117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rritoire énergie">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Territoire énergie" id="{BA5352B7-524F-4DAF-99A8-8C4DDB67BE4E}" vid="{BAAB2EB9-A1B9-429C-A0B5-715BD4FBCF9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Territoire énergie</Template>
  <TotalTime>9372</TotalTime>
  <Words>2021</Words>
  <Application>Microsoft Office PowerPoint</Application>
  <PresentationFormat>Affichage à l'écran (4:3)</PresentationFormat>
  <Paragraphs>256</Paragraphs>
  <Slides>24</Slides>
  <Notes>2</Notes>
  <HiddenSlides>2</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24</vt:i4>
      </vt:variant>
    </vt:vector>
  </HeadingPairs>
  <TitlesOfParts>
    <vt:vector size="35" baseType="lpstr">
      <vt:lpstr>Arial</vt:lpstr>
      <vt:lpstr>Calibri</vt:lpstr>
      <vt:lpstr>Cambria</vt:lpstr>
      <vt:lpstr>Century Gothic</vt:lpstr>
      <vt:lpstr>Garamond</vt:lpstr>
      <vt:lpstr>Symbol</vt:lpstr>
      <vt:lpstr>Titillium</vt:lpstr>
      <vt:lpstr>Titillium Lt</vt:lpstr>
      <vt:lpstr>Trebuchet MS</vt:lpstr>
      <vt:lpstr>Verdana</vt:lpstr>
      <vt:lpstr>Territoire énergie</vt:lpstr>
      <vt:lpstr>GT Réflexion rénovation énergétique Intracting &amp; Nouveaux besoins</vt:lpstr>
      <vt:lpstr>Compte-rendu rapide du précédent GT</vt:lpstr>
      <vt:lpstr>Compte-rendu rapide du précédent GT</vt:lpstr>
      <vt:lpstr>Réflexions d’évolution de l’offre BDT</vt:lpstr>
      <vt:lpstr>Compte-rendu rapide du précédent GT</vt:lpstr>
      <vt:lpstr>Compte-rendu rapide du précédent GT</vt:lpstr>
      <vt:lpstr>Compte-rendu rapide du précédent GT</vt:lpstr>
      <vt:lpstr>Compte-rendu rapide du précédent GT</vt:lpstr>
      <vt:lpstr>Organisation de notre GT</vt:lpstr>
      <vt:lpstr>Nos GT sur le sujet</vt:lpstr>
      <vt:lpstr>Au programme du jour</vt:lpstr>
      <vt:lpstr>Tour de table !</vt:lpstr>
      <vt:lpstr>dispositifs de financement identifiés pour la rénovation énergétique des bâtiments tertiaires publics </vt:lpstr>
      <vt:lpstr>dispositifs de financement identifiés pour la rénovation énergétique des bâtiments tertiaires publics </vt:lpstr>
      <vt:lpstr>2. Les connaissez-vous ? Les utilisez-vous ? Qu’en pensez-vous ?   </vt:lpstr>
      <vt:lpstr>2. Les connaissez-vous ? Les utilisez-vous ? Qu’en pensez-vous ?  </vt:lpstr>
      <vt:lpstr>2. Les connaissez-vous ? Les utilisez-vous ? Qu’en pensez-vous ?  </vt:lpstr>
      <vt:lpstr>3. En voyez-vous d’autres que nous aurions oublié ? Quel()s autre(s) produit(s) pourrions-nous utiliser ? Quels produits seraient idéaux pour vous ?    </vt:lpstr>
      <vt:lpstr>Approche parallèle à l’EP</vt:lpstr>
      <vt:lpstr>3. En voyez-vous d’autres que nous aurions oublié ? Quel()s autre(s) produit(s) pourrions-nous utiliser ? Quels produits seraient idéaux pour vous ?    </vt:lpstr>
      <vt:lpstr>3. En voyez-vous d’autres que nous aurions oublié ? Quel()s autre(s) produit(s) pourrions-nous utiliser ? Quels produits seraient idéaux pour vous ?    </vt:lpstr>
      <vt:lpstr>Présentation PowerPoint</vt:lpstr>
      <vt:lpstr>Présentation PowerPoint</vt:lpstr>
      <vt:lpstr>Quelle mutualisation organisationnelle pour massifier efficacement la rénovation énergétique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L’ordonnance relative à l’autoconsommation</dc:title>
  <dc:creator>Marie Christine SCOQUART</dc:creator>
  <cp:lastModifiedBy>Hadrien SEROUGNE</cp:lastModifiedBy>
  <cp:revision>540</cp:revision>
  <cp:lastPrinted>2018-04-20T13:34:19Z</cp:lastPrinted>
  <dcterms:created xsi:type="dcterms:W3CDTF">2017-03-10T14:00:01Z</dcterms:created>
  <dcterms:modified xsi:type="dcterms:W3CDTF">2020-04-24T13:16:21Z</dcterms:modified>
</cp:coreProperties>
</file>