
<file path=[Content_Types].xml><?xml version="1.0" encoding="utf-8"?>
<Types xmlns="http://schemas.openxmlformats.org/package/2006/content-types">
  <Default Extension="jfif" ContentType="image/jpeg"/>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9"/>
  </p:notesMasterIdLst>
  <p:handoutMasterIdLst>
    <p:handoutMasterId r:id="rId30"/>
  </p:handoutMasterIdLst>
  <p:sldIdLst>
    <p:sldId id="432" r:id="rId2"/>
    <p:sldId id="443" r:id="rId3"/>
    <p:sldId id="455" r:id="rId4"/>
    <p:sldId id="447" r:id="rId5"/>
    <p:sldId id="445" r:id="rId6"/>
    <p:sldId id="470" r:id="rId7"/>
    <p:sldId id="471" r:id="rId8"/>
    <p:sldId id="444" r:id="rId9"/>
    <p:sldId id="448" r:id="rId10"/>
    <p:sldId id="449" r:id="rId11"/>
    <p:sldId id="457" r:id="rId12"/>
    <p:sldId id="458" r:id="rId13"/>
    <p:sldId id="460" r:id="rId14"/>
    <p:sldId id="450" r:id="rId15"/>
    <p:sldId id="459" r:id="rId16"/>
    <p:sldId id="462" r:id="rId17"/>
    <p:sldId id="1402" r:id="rId18"/>
    <p:sldId id="1403" r:id="rId19"/>
    <p:sldId id="1404" r:id="rId20"/>
    <p:sldId id="1405" r:id="rId21"/>
    <p:sldId id="451" r:id="rId22"/>
    <p:sldId id="466" r:id="rId23"/>
    <p:sldId id="467" r:id="rId24"/>
    <p:sldId id="472" r:id="rId25"/>
    <p:sldId id="473" r:id="rId26"/>
    <p:sldId id="468" r:id="rId27"/>
    <p:sldId id="469" r:id="rId28"/>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uillaume Perrin" initials="GP" lastIdx="1" clrIdx="0">
    <p:extLst>
      <p:ext uri="{19B8F6BF-5375-455C-9EA6-DF929625EA0E}">
        <p15:presenceInfo xmlns:p15="http://schemas.microsoft.com/office/powerpoint/2012/main" userId="S-1-5-21-2811952006-942058629-4094576357-275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B3787"/>
    <a:srgbClr val="FF66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725" autoAdjust="0"/>
    <p:restoredTop sz="95220" autoAdjust="0"/>
  </p:normalViewPr>
  <p:slideViewPr>
    <p:cSldViewPr snapToGrid="0">
      <p:cViewPr>
        <p:scale>
          <a:sx n="67" d="100"/>
          <a:sy n="67" d="100"/>
        </p:scale>
        <p:origin x="1524" y="4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60" d="100"/>
          <a:sy n="60" d="100"/>
        </p:scale>
        <p:origin x="3271" y="19"/>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C451531-FE31-47D4-B7D4-E68FFD4D8778}" type="doc">
      <dgm:prSet loTypeId="urn:microsoft.com/office/officeart/2005/8/layout/gear1" loCatId="cycle" qsTypeId="urn:microsoft.com/office/officeart/2005/8/quickstyle/simple1" qsCatId="simple" csTypeId="urn:microsoft.com/office/officeart/2005/8/colors/accent1_2" csCatId="accent1" phldr="1"/>
      <dgm:spPr/>
    </dgm:pt>
    <dgm:pt modelId="{897520F8-E199-49DD-9FB9-64D19007644A}">
      <dgm:prSet phldrT="[Texte]"/>
      <dgm:spPr/>
      <dgm:t>
        <a:bodyPr/>
        <a:lstStyle/>
        <a:p>
          <a:r>
            <a:rPr lang="fr-FR" dirty="0"/>
            <a:t>Besoin d’un acteur agrégateur des bâtiments des communes et EPCI pour faciliter conventionnement et avoir effet levier </a:t>
          </a:r>
        </a:p>
      </dgm:t>
    </dgm:pt>
    <dgm:pt modelId="{2570C5F2-CB94-4845-B553-98216220A982}" type="parTrans" cxnId="{F3E2F5AD-4564-4B3A-95DA-6AD61E28B8C5}">
      <dgm:prSet/>
      <dgm:spPr/>
      <dgm:t>
        <a:bodyPr/>
        <a:lstStyle/>
        <a:p>
          <a:endParaRPr lang="fr-FR"/>
        </a:p>
      </dgm:t>
    </dgm:pt>
    <dgm:pt modelId="{14406194-C1FA-4FEA-8DF8-0CF8AC558827}" type="sibTrans" cxnId="{F3E2F5AD-4564-4B3A-95DA-6AD61E28B8C5}">
      <dgm:prSet/>
      <dgm:spPr/>
      <dgm:t>
        <a:bodyPr/>
        <a:lstStyle/>
        <a:p>
          <a:endParaRPr lang="fr-FR"/>
        </a:p>
      </dgm:t>
    </dgm:pt>
    <dgm:pt modelId="{86AAE982-3B54-4584-98F3-C3FE9025D653}">
      <dgm:prSet phldrT="[Texte]"/>
      <dgm:spPr/>
      <dgm:t>
        <a:bodyPr/>
        <a:lstStyle/>
        <a:p>
          <a:r>
            <a:rPr lang="fr-FR" dirty="0"/>
            <a:t>Besoin d’un expert local pour suivre les travaux et leurs résultats</a:t>
          </a:r>
        </a:p>
      </dgm:t>
    </dgm:pt>
    <dgm:pt modelId="{FA637D6E-185F-4514-A367-54A9C2D73312}" type="parTrans" cxnId="{3A603C23-348D-49DA-97B7-77EA2986E4CD}">
      <dgm:prSet/>
      <dgm:spPr/>
      <dgm:t>
        <a:bodyPr/>
        <a:lstStyle/>
        <a:p>
          <a:endParaRPr lang="fr-FR"/>
        </a:p>
      </dgm:t>
    </dgm:pt>
    <dgm:pt modelId="{6163492F-EB96-461C-AF44-C1E2AE5C003C}" type="sibTrans" cxnId="{3A603C23-348D-49DA-97B7-77EA2986E4CD}">
      <dgm:prSet/>
      <dgm:spPr/>
      <dgm:t>
        <a:bodyPr/>
        <a:lstStyle/>
        <a:p>
          <a:endParaRPr lang="fr-FR"/>
        </a:p>
      </dgm:t>
    </dgm:pt>
    <dgm:pt modelId="{44F977E2-3790-4EDE-BE60-D392688458CD}">
      <dgm:prSet phldrT="[Texte]"/>
      <dgm:spPr/>
      <dgm:t>
        <a:bodyPr/>
        <a:lstStyle/>
        <a:p>
          <a:r>
            <a:rPr lang="fr-FR" dirty="0"/>
            <a:t>Financement des travaux d’EE à ROI d’environ 10 ans</a:t>
          </a:r>
        </a:p>
      </dgm:t>
    </dgm:pt>
    <dgm:pt modelId="{B80D03C6-F5D2-440B-9683-D0E29EDFF990}" type="parTrans" cxnId="{13827DA1-72EC-4C4F-9EB9-02CB785A9624}">
      <dgm:prSet/>
      <dgm:spPr/>
      <dgm:t>
        <a:bodyPr/>
        <a:lstStyle/>
        <a:p>
          <a:endParaRPr lang="fr-FR"/>
        </a:p>
      </dgm:t>
    </dgm:pt>
    <dgm:pt modelId="{53F4CC24-818A-4538-9417-D35BBB618221}" type="sibTrans" cxnId="{13827DA1-72EC-4C4F-9EB9-02CB785A9624}">
      <dgm:prSet/>
      <dgm:spPr/>
      <dgm:t>
        <a:bodyPr/>
        <a:lstStyle/>
        <a:p>
          <a:endParaRPr lang="fr-FR"/>
        </a:p>
      </dgm:t>
    </dgm:pt>
    <dgm:pt modelId="{14CE1561-7C86-4062-BB50-979364F28808}" type="pres">
      <dgm:prSet presAssocID="{DC451531-FE31-47D4-B7D4-E68FFD4D8778}" presName="composite" presStyleCnt="0">
        <dgm:presLayoutVars>
          <dgm:chMax val="3"/>
          <dgm:animLvl val="lvl"/>
          <dgm:resizeHandles val="exact"/>
        </dgm:presLayoutVars>
      </dgm:prSet>
      <dgm:spPr/>
    </dgm:pt>
    <dgm:pt modelId="{76E4FEB0-3157-4DF2-881D-ED29210D28A4}" type="pres">
      <dgm:prSet presAssocID="{897520F8-E199-49DD-9FB9-64D19007644A}" presName="gear1" presStyleLbl="node1" presStyleIdx="0" presStyleCnt="3">
        <dgm:presLayoutVars>
          <dgm:chMax val="1"/>
          <dgm:bulletEnabled val="1"/>
        </dgm:presLayoutVars>
      </dgm:prSet>
      <dgm:spPr/>
    </dgm:pt>
    <dgm:pt modelId="{137B96C5-2C81-4E4A-9099-E8E57320B551}" type="pres">
      <dgm:prSet presAssocID="{897520F8-E199-49DD-9FB9-64D19007644A}" presName="gear1srcNode" presStyleLbl="node1" presStyleIdx="0" presStyleCnt="3"/>
      <dgm:spPr/>
    </dgm:pt>
    <dgm:pt modelId="{D946BDE4-28B2-4969-A947-E5E45D645922}" type="pres">
      <dgm:prSet presAssocID="{897520F8-E199-49DD-9FB9-64D19007644A}" presName="gear1dstNode" presStyleLbl="node1" presStyleIdx="0" presStyleCnt="3"/>
      <dgm:spPr/>
    </dgm:pt>
    <dgm:pt modelId="{15C232C9-4A91-48DB-9B9C-56C2329D21C5}" type="pres">
      <dgm:prSet presAssocID="{86AAE982-3B54-4584-98F3-C3FE9025D653}" presName="gear2" presStyleLbl="node1" presStyleIdx="1" presStyleCnt="3">
        <dgm:presLayoutVars>
          <dgm:chMax val="1"/>
          <dgm:bulletEnabled val="1"/>
        </dgm:presLayoutVars>
      </dgm:prSet>
      <dgm:spPr/>
    </dgm:pt>
    <dgm:pt modelId="{861B68AC-8A96-49C9-BC37-5FC255F9DD25}" type="pres">
      <dgm:prSet presAssocID="{86AAE982-3B54-4584-98F3-C3FE9025D653}" presName="gear2srcNode" presStyleLbl="node1" presStyleIdx="1" presStyleCnt="3"/>
      <dgm:spPr/>
    </dgm:pt>
    <dgm:pt modelId="{B514D87D-7A4F-4532-839F-59B311C56DA2}" type="pres">
      <dgm:prSet presAssocID="{86AAE982-3B54-4584-98F3-C3FE9025D653}" presName="gear2dstNode" presStyleLbl="node1" presStyleIdx="1" presStyleCnt="3"/>
      <dgm:spPr/>
    </dgm:pt>
    <dgm:pt modelId="{2A52E190-3CC7-427E-8582-38C7E13C6C05}" type="pres">
      <dgm:prSet presAssocID="{44F977E2-3790-4EDE-BE60-D392688458CD}" presName="gear3" presStyleLbl="node1" presStyleIdx="2" presStyleCnt="3"/>
      <dgm:spPr/>
    </dgm:pt>
    <dgm:pt modelId="{5F10A7DB-F966-4EF5-A672-5E793D331544}" type="pres">
      <dgm:prSet presAssocID="{44F977E2-3790-4EDE-BE60-D392688458CD}" presName="gear3tx" presStyleLbl="node1" presStyleIdx="2" presStyleCnt="3">
        <dgm:presLayoutVars>
          <dgm:chMax val="1"/>
          <dgm:bulletEnabled val="1"/>
        </dgm:presLayoutVars>
      </dgm:prSet>
      <dgm:spPr/>
    </dgm:pt>
    <dgm:pt modelId="{FC14A6A8-D2D5-4446-B8A2-F693FCF20276}" type="pres">
      <dgm:prSet presAssocID="{44F977E2-3790-4EDE-BE60-D392688458CD}" presName="gear3srcNode" presStyleLbl="node1" presStyleIdx="2" presStyleCnt="3"/>
      <dgm:spPr/>
    </dgm:pt>
    <dgm:pt modelId="{61D0F01A-921F-42A9-A6EB-CBC330A591DC}" type="pres">
      <dgm:prSet presAssocID="{44F977E2-3790-4EDE-BE60-D392688458CD}" presName="gear3dstNode" presStyleLbl="node1" presStyleIdx="2" presStyleCnt="3"/>
      <dgm:spPr/>
    </dgm:pt>
    <dgm:pt modelId="{010BC0E8-7322-4677-BB95-FEF79BBD22A9}" type="pres">
      <dgm:prSet presAssocID="{14406194-C1FA-4FEA-8DF8-0CF8AC558827}" presName="connector1" presStyleLbl="sibTrans2D1" presStyleIdx="0" presStyleCnt="3"/>
      <dgm:spPr/>
    </dgm:pt>
    <dgm:pt modelId="{2E5EC65D-AB8D-4920-AD5F-D1BB7BB97C3B}" type="pres">
      <dgm:prSet presAssocID="{6163492F-EB96-461C-AF44-C1E2AE5C003C}" presName="connector2" presStyleLbl="sibTrans2D1" presStyleIdx="1" presStyleCnt="3"/>
      <dgm:spPr/>
    </dgm:pt>
    <dgm:pt modelId="{2DD2C18E-B7EA-4B62-A24B-36768362A478}" type="pres">
      <dgm:prSet presAssocID="{53F4CC24-818A-4538-9417-D35BBB618221}" presName="connector3" presStyleLbl="sibTrans2D1" presStyleIdx="2" presStyleCnt="3"/>
      <dgm:spPr/>
    </dgm:pt>
  </dgm:ptLst>
  <dgm:cxnLst>
    <dgm:cxn modelId="{7B730400-1F6C-4B69-A748-FDD54B0906FA}" type="presOf" srcId="{897520F8-E199-49DD-9FB9-64D19007644A}" destId="{76E4FEB0-3157-4DF2-881D-ED29210D28A4}" srcOrd="0" destOrd="0" presId="urn:microsoft.com/office/officeart/2005/8/layout/gear1"/>
    <dgm:cxn modelId="{3A603C23-348D-49DA-97B7-77EA2986E4CD}" srcId="{DC451531-FE31-47D4-B7D4-E68FFD4D8778}" destId="{86AAE982-3B54-4584-98F3-C3FE9025D653}" srcOrd="1" destOrd="0" parTransId="{FA637D6E-185F-4514-A367-54A9C2D73312}" sibTransId="{6163492F-EB96-461C-AF44-C1E2AE5C003C}"/>
    <dgm:cxn modelId="{8B27792D-5ECD-4CF1-82F4-7B691C9A2C25}" type="presOf" srcId="{86AAE982-3B54-4584-98F3-C3FE9025D653}" destId="{861B68AC-8A96-49C9-BC37-5FC255F9DD25}" srcOrd="1" destOrd="0" presId="urn:microsoft.com/office/officeart/2005/8/layout/gear1"/>
    <dgm:cxn modelId="{7A678432-C88F-4B60-8738-C188ECEBDD40}" type="presOf" srcId="{44F977E2-3790-4EDE-BE60-D392688458CD}" destId="{2A52E190-3CC7-427E-8582-38C7E13C6C05}" srcOrd="0" destOrd="0" presId="urn:microsoft.com/office/officeart/2005/8/layout/gear1"/>
    <dgm:cxn modelId="{0F2D8645-7CA9-4854-B8BB-499F6730D51B}" type="presOf" srcId="{86AAE982-3B54-4584-98F3-C3FE9025D653}" destId="{B514D87D-7A4F-4532-839F-59B311C56DA2}" srcOrd="2" destOrd="0" presId="urn:microsoft.com/office/officeart/2005/8/layout/gear1"/>
    <dgm:cxn modelId="{C8CC9D66-FEFB-46D4-893E-E8B5D359077C}" type="presOf" srcId="{14406194-C1FA-4FEA-8DF8-0CF8AC558827}" destId="{010BC0E8-7322-4677-BB95-FEF79BBD22A9}" srcOrd="0" destOrd="0" presId="urn:microsoft.com/office/officeart/2005/8/layout/gear1"/>
    <dgm:cxn modelId="{A1DD826C-88DD-4AF3-8DBF-BCFD555C2762}" type="presOf" srcId="{44F977E2-3790-4EDE-BE60-D392688458CD}" destId="{61D0F01A-921F-42A9-A6EB-CBC330A591DC}" srcOrd="3" destOrd="0" presId="urn:microsoft.com/office/officeart/2005/8/layout/gear1"/>
    <dgm:cxn modelId="{4FFA7A6D-CC9A-4BF2-A2B9-AD13969E6E42}" type="presOf" srcId="{44F977E2-3790-4EDE-BE60-D392688458CD}" destId="{FC14A6A8-D2D5-4446-B8A2-F693FCF20276}" srcOrd="2" destOrd="0" presId="urn:microsoft.com/office/officeart/2005/8/layout/gear1"/>
    <dgm:cxn modelId="{503E8953-FABE-4CE3-BD57-0AA147269EAB}" type="presOf" srcId="{897520F8-E199-49DD-9FB9-64D19007644A}" destId="{D946BDE4-28B2-4969-A947-E5E45D645922}" srcOrd="2" destOrd="0" presId="urn:microsoft.com/office/officeart/2005/8/layout/gear1"/>
    <dgm:cxn modelId="{978B6D77-21A3-43ED-B7E9-BD67F8B7DC14}" type="presOf" srcId="{6163492F-EB96-461C-AF44-C1E2AE5C003C}" destId="{2E5EC65D-AB8D-4920-AD5F-D1BB7BB97C3B}" srcOrd="0" destOrd="0" presId="urn:microsoft.com/office/officeart/2005/8/layout/gear1"/>
    <dgm:cxn modelId="{13827DA1-72EC-4C4F-9EB9-02CB785A9624}" srcId="{DC451531-FE31-47D4-B7D4-E68FFD4D8778}" destId="{44F977E2-3790-4EDE-BE60-D392688458CD}" srcOrd="2" destOrd="0" parTransId="{B80D03C6-F5D2-440B-9683-D0E29EDFF990}" sibTransId="{53F4CC24-818A-4538-9417-D35BBB618221}"/>
    <dgm:cxn modelId="{F3E2F5AD-4564-4B3A-95DA-6AD61E28B8C5}" srcId="{DC451531-FE31-47D4-B7D4-E68FFD4D8778}" destId="{897520F8-E199-49DD-9FB9-64D19007644A}" srcOrd="0" destOrd="0" parTransId="{2570C5F2-CB94-4845-B553-98216220A982}" sibTransId="{14406194-C1FA-4FEA-8DF8-0CF8AC558827}"/>
    <dgm:cxn modelId="{6E52EBCE-5D51-4460-9531-0557084497A3}" type="presOf" srcId="{86AAE982-3B54-4584-98F3-C3FE9025D653}" destId="{15C232C9-4A91-48DB-9B9C-56C2329D21C5}" srcOrd="0" destOrd="0" presId="urn:microsoft.com/office/officeart/2005/8/layout/gear1"/>
    <dgm:cxn modelId="{5E6E8AD3-74C6-4255-88D8-6D3347E0484A}" type="presOf" srcId="{44F977E2-3790-4EDE-BE60-D392688458CD}" destId="{5F10A7DB-F966-4EF5-A672-5E793D331544}" srcOrd="1" destOrd="0" presId="urn:microsoft.com/office/officeart/2005/8/layout/gear1"/>
    <dgm:cxn modelId="{F49737EA-1926-4085-9FDD-F5ACD1CCC7C3}" type="presOf" srcId="{DC451531-FE31-47D4-B7D4-E68FFD4D8778}" destId="{14CE1561-7C86-4062-BB50-979364F28808}" srcOrd="0" destOrd="0" presId="urn:microsoft.com/office/officeart/2005/8/layout/gear1"/>
    <dgm:cxn modelId="{91015AF3-C5B5-4FC0-B3D2-0EB45456834A}" type="presOf" srcId="{897520F8-E199-49DD-9FB9-64D19007644A}" destId="{137B96C5-2C81-4E4A-9099-E8E57320B551}" srcOrd="1" destOrd="0" presId="urn:microsoft.com/office/officeart/2005/8/layout/gear1"/>
    <dgm:cxn modelId="{FC1AFFF7-5179-49EC-A12B-249011A553AD}" type="presOf" srcId="{53F4CC24-818A-4538-9417-D35BBB618221}" destId="{2DD2C18E-B7EA-4B62-A24B-36768362A478}" srcOrd="0" destOrd="0" presId="urn:microsoft.com/office/officeart/2005/8/layout/gear1"/>
    <dgm:cxn modelId="{FF8D1701-E9D6-45DB-9134-4FA68E66DD74}" type="presParOf" srcId="{14CE1561-7C86-4062-BB50-979364F28808}" destId="{76E4FEB0-3157-4DF2-881D-ED29210D28A4}" srcOrd="0" destOrd="0" presId="urn:microsoft.com/office/officeart/2005/8/layout/gear1"/>
    <dgm:cxn modelId="{1C7627FA-D3F9-4EE2-BD57-31F2C463AE48}" type="presParOf" srcId="{14CE1561-7C86-4062-BB50-979364F28808}" destId="{137B96C5-2C81-4E4A-9099-E8E57320B551}" srcOrd="1" destOrd="0" presId="urn:microsoft.com/office/officeart/2005/8/layout/gear1"/>
    <dgm:cxn modelId="{C155BE8A-694A-4FFE-A8AE-AC62A330B60D}" type="presParOf" srcId="{14CE1561-7C86-4062-BB50-979364F28808}" destId="{D946BDE4-28B2-4969-A947-E5E45D645922}" srcOrd="2" destOrd="0" presId="urn:microsoft.com/office/officeart/2005/8/layout/gear1"/>
    <dgm:cxn modelId="{82E51D3A-6069-40AA-99FA-7CECAF867816}" type="presParOf" srcId="{14CE1561-7C86-4062-BB50-979364F28808}" destId="{15C232C9-4A91-48DB-9B9C-56C2329D21C5}" srcOrd="3" destOrd="0" presId="urn:microsoft.com/office/officeart/2005/8/layout/gear1"/>
    <dgm:cxn modelId="{E791B19A-9DD1-4AF0-A444-840F1D2E2B94}" type="presParOf" srcId="{14CE1561-7C86-4062-BB50-979364F28808}" destId="{861B68AC-8A96-49C9-BC37-5FC255F9DD25}" srcOrd="4" destOrd="0" presId="urn:microsoft.com/office/officeart/2005/8/layout/gear1"/>
    <dgm:cxn modelId="{8FCD83A0-2CD1-4474-A1D0-BD5C9A072A83}" type="presParOf" srcId="{14CE1561-7C86-4062-BB50-979364F28808}" destId="{B514D87D-7A4F-4532-839F-59B311C56DA2}" srcOrd="5" destOrd="0" presId="urn:microsoft.com/office/officeart/2005/8/layout/gear1"/>
    <dgm:cxn modelId="{4B929864-7E7B-40DF-8965-F5C2AD173527}" type="presParOf" srcId="{14CE1561-7C86-4062-BB50-979364F28808}" destId="{2A52E190-3CC7-427E-8582-38C7E13C6C05}" srcOrd="6" destOrd="0" presId="urn:microsoft.com/office/officeart/2005/8/layout/gear1"/>
    <dgm:cxn modelId="{964652EA-1AB7-4DED-BE00-EFECCF3977CF}" type="presParOf" srcId="{14CE1561-7C86-4062-BB50-979364F28808}" destId="{5F10A7DB-F966-4EF5-A672-5E793D331544}" srcOrd="7" destOrd="0" presId="urn:microsoft.com/office/officeart/2005/8/layout/gear1"/>
    <dgm:cxn modelId="{9D219B22-132A-4BB5-B8ED-1EDE28FDA969}" type="presParOf" srcId="{14CE1561-7C86-4062-BB50-979364F28808}" destId="{FC14A6A8-D2D5-4446-B8A2-F693FCF20276}" srcOrd="8" destOrd="0" presId="urn:microsoft.com/office/officeart/2005/8/layout/gear1"/>
    <dgm:cxn modelId="{7896D1C6-3492-4AE3-8E41-8F06BD5A2029}" type="presParOf" srcId="{14CE1561-7C86-4062-BB50-979364F28808}" destId="{61D0F01A-921F-42A9-A6EB-CBC330A591DC}" srcOrd="9" destOrd="0" presId="urn:microsoft.com/office/officeart/2005/8/layout/gear1"/>
    <dgm:cxn modelId="{69CF6EBD-9A2F-449F-8892-6E4D8A6E9823}" type="presParOf" srcId="{14CE1561-7C86-4062-BB50-979364F28808}" destId="{010BC0E8-7322-4677-BB95-FEF79BBD22A9}" srcOrd="10" destOrd="0" presId="urn:microsoft.com/office/officeart/2005/8/layout/gear1"/>
    <dgm:cxn modelId="{B5D42FC4-4BCD-4B62-ACAF-D03C89D2127C}" type="presParOf" srcId="{14CE1561-7C86-4062-BB50-979364F28808}" destId="{2E5EC65D-AB8D-4920-AD5F-D1BB7BB97C3B}" srcOrd="11" destOrd="0" presId="urn:microsoft.com/office/officeart/2005/8/layout/gear1"/>
    <dgm:cxn modelId="{EBE90E1A-667A-46B6-94B1-E40B4D4BB876}" type="presParOf" srcId="{14CE1561-7C86-4062-BB50-979364F28808}" destId="{2DD2C18E-B7EA-4B62-A24B-36768362A478}" srcOrd="12"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E4FEB0-3157-4DF2-881D-ED29210D28A4}">
      <dsp:nvSpPr>
        <dsp:cNvPr id="0" name=""/>
        <dsp:cNvSpPr/>
      </dsp:nvSpPr>
      <dsp:spPr>
        <a:xfrm>
          <a:off x="3593343" y="2551175"/>
          <a:ext cx="3118103" cy="3118103"/>
        </a:xfrm>
        <a:prstGeom prst="gear9">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fr-FR" sz="1300" kern="1200" dirty="0"/>
            <a:t>Besoin d’un acteur agrégateur des bâtiments des communes et EPCI pour faciliter conventionnement et avoir effet levier </a:t>
          </a:r>
        </a:p>
      </dsp:txBody>
      <dsp:txXfrm>
        <a:off x="4220220" y="3281576"/>
        <a:ext cx="1864349" cy="1602769"/>
      </dsp:txXfrm>
    </dsp:sp>
    <dsp:sp modelId="{15C232C9-4A91-48DB-9B9C-56C2329D21C5}">
      <dsp:nvSpPr>
        <dsp:cNvPr id="0" name=""/>
        <dsp:cNvSpPr/>
      </dsp:nvSpPr>
      <dsp:spPr>
        <a:xfrm>
          <a:off x="1779173" y="1814169"/>
          <a:ext cx="2267711" cy="2267711"/>
        </a:xfrm>
        <a:prstGeom prst="gear6">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fr-FR" sz="1300" kern="1200" dirty="0"/>
            <a:t>Besoin d’un expert local pour suivre les travaux et leurs résultats</a:t>
          </a:r>
        </a:p>
      </dsp:txBody>
      <dsp:txXfrm>
        <a:off x="2350076" y="2388523"/>
        <a:ext cx="1125905" cy="1119003"/>
      </dsp:txXfrm>
    </dsp:sp>
    <dsp:sp modelId="{2A52E190-3CC7-427E-8582-38C7E13C6C05}">
      <dsp:nvSpPr>
        <dsp:cNvPr id="0" name=""/>
        <dsp:cNvSpPr/>
      </dsp:nvSpPr>
      <dsp:spPr>
        <a:xfrm rot="20700000">
          <a:off x="3049323" y="249679"/>
          <a:ext cx="2221894" cy="2221894"/>
        </a:xfrm>
        <a:prstGeom prst="gear6">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fr-FR" sz="1300" kern="1200" dirty="0"/>
            <a:t>Financement des travaux d’EE à ROI d’environ 10 ans</a:t>
          </a:r>
        </a:p>
      </dsp:txBody>
      <dsp:txXfrm rot="-20700000">
        <a:off x="3536650" y="737006"/>
        <a:ext cx="1247241" cy="1247241"/>
      </dsp:txXfrm>
    </dsp:sp>
    <dsp:sp modelId="{010BC0E8-7322-4677-BB95-FEF79BBD22A9}">
      <dsp:nvSpPr>
        <dsp:cNvPr id="0" name=""/>
        <dsp:cNvSpPr/>
      </dsp:nvSpPr>
      <dsp:spPr>
        <a:xfrm>
          <a:off x="3370105" y="2071202"/>
          <a:ext cx="3991172" cy="3991172"/>
        </a:xfrm>
        <a:prstGeom prst="circularArrow">
          <a:avLst>
            <a:gd name="adj1" fmla="val 4687"/>
            <a:gd name="adj2" fmla="val 299029"/>
            <a:gd name="adj3" fmla="val 2542907"/>
            <a:gd name="adj4" fmla="val 15804828"/>
            <a:gd name="adj5" fmla="val 5469"/>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E5EC65D-AB8D-4920-AD5F-D1BB7BB97C3B}">
      <dsp:nvSpPr>
        <dsp:cNvPr id="0" name=""/>
        <dsp:cNvSpPr/>
      </dsp:nvSpPr>
      <dsp:spPr>
        <a:xfrm>
          <a:off x="1377566" y="1306080"/>
          <a:ext cx="2899836" cy="2899836"/>
        </a:xfrm>
        <a:prstGeom prst="leftCircularArrow">
          <a:avLst>
            <a:gd name="adj1" fmla="val 6452"/>
            <a:gd name="adj2" fmla="val 429999"/>
            <a:gd name="adj3" fmla="val 10489124"/>
            <a:gd name="adj4" fmla="val 14837806"/>
            <a:gd name="adj5" fmla="val 752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DD2C18E-B7EA-4B62-A24B-36768362A478}">
      <dsp:nvSpPr>
        <dsp:cNvPr id="0" name=""/>
        <dsp:cNvSpPr/>
      </dsp:nvSpPr>
      <dsp:spPr>
        <a:xfrm>
          <a:off x="2535376" y="-243328"/>
          <a:ext cx="3126607" cy="3126607"/>
        </a:xfrm>
        <a:prstGeom prst="circularArrow">
          <a:avLst>
            <a:gd name="adj1" fmla="val 5984"/>
            <a:gd name="adj2" fmla="val 394124"/>
            <a:gd name="adj3" fmla="val 13313824"/>
            <a:gd name="adj4" fmla="val 10508221"/>
            <a:gd name="adj5" fmla="val 698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28842FA8-8F61-4F91-B4C2-9FE56B686156}" type="datetimeFigureOut">
              <a:rPr lang="fr-FR" smtClean="0"/>
              <a:t>09/04/2020</a:t>
            </a:fld>
            <a:endParaRPr lang="fr-FR" dirty="0"/>
          </a:p>
        </p:txBody>
      </p:sp>
      <p:sp>
        <p:nvSpPr>
          <p:cNvPr id="4" name="Espace réservé du pied de page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fr-FR" dirty="0"/>
          </a:p>
        </p:txBody>
      </p:sp>
      <p:sp>
        <p:nvSpPr>
          <p:cNvPr id="5" name="Espace réservé du numéro de diapositive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25AC3BFE-0984-4E95-8CD5-2DD4B01AC34B}" type="slidenum">
              <a:rPr lang="fr-FR" smtClean="0"/>
              <a:t>‹N°›</a:t>
            </a:fld>
            <a:endParaRPr lang="fr-FR" dirty="0"/>
          </a:p>
        </p:txBody>
      </p:sp>
    </p:spTree>
    <p:extLst>
      <p:ext uri="{BB962C8B-B14F-4D97-AF65-F5344CB8AC3E}">
        <p14:creationId xmlns:p14="http://schemas.microsoft.com/office/powerpoint/2010/main" val="35633656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A443B53A-45E6-482A-BF5A-DEEF973159A9}" type="datetimeFigureOut">
              <a:rPr lang="fr-FR" smtClean="0"/>
              <a:t>09/04/2020</a:t>
            </a:fld>
            <a:endParaRPr lang="fr-FR" dirty="0"/>
          </a:p>
        </p:txBody>
      </p:sp>
      <p:sp>
        <p:nvSpPr>
          <p:cNvPr id="4" name="Espace réservé de l'image des diapositives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notes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B319A0AA-FFD6-4E04-A67D-18EAB49EBEBC}" type="slidenum">
              <a:rPr lang="fr-FR" smtClean="0"/>
              <a:t>‹N°›</a:t>
            </a:fld>
            <a:endParaRPr lang="fr-FR" dirty="0"/>
          </a:p>
        </p:txBody>
      </p:sp>
    </p:spTree>
    <p:extLst>
      <p:ext uri="{BB962C8B-B14F-4D97-AF65-F5344CB8AC3E}">
        <p14:creationId xmlns:p14="http://schemas.microsoft.com/office/powerpoint/2010/main" val="35823464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Diapositive de titre">
    <p:bg>
      <p:bgPr>
        <a:solidFill>
          <a:schemeClr val="bg1"/>
        </a:solidFill>
        <a:effectLst/>
      </p:bgPr>
    </p:bg>
    <p:spTree>
      <p:nvGrpSpPr>
        <p:cNvPr id="1" name=""/>
        <p:cNvGrpSpPr/>
        <p:nvPr/>
      </p:nvGrpSpPr>
      <p:grpSpPr>
        <a:xfrm>
          <a:off x="0" y="0"/>
          <a:ext cx="0" cy="0"/>
          <a:chOff x="0" y="0"/>
          <a:chExt cx="0" cy="0"/>
        </a:xfrm>
      </p:grpSpPr>
      <p:pic>
        <p:nvPicPr>
          <p:cNvPr id="23" name="Image 22" descr="Pétale en-tête.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3779520" cy="1801368"/>
          </a:xfrm>
          <a:prstGeom prst="rect">
            <a:avLst/>
          </a:prstGeom>
        </p:spPr>
      </p:pic>
      <p:pic>
        <p:nvPicPr>
          <p:cNvPr id="24" name="Image 23" descr="Logo TE-quadri.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36466" y="332656"/>
            <a:ext cx="1511999" cy="436572"/>
          </a:xfrm>
          <a:prstGeom prst="rect">
            <a:avLst/>
          </a:prstGeom>
        </p:spPr>
      </p:pic>
      <p:sp>
        <p:nvSpPr>
          <p:cNvPr id="25" name="Rectangle 24"/>
          <p:cNvSpPr/>
          <p:nvPr userDrawn="1"/>
        </p:nvSpPr>
        <p:spPr>
          <a:xfrm>
            <a:off x="0" y="6498000"/>
            <a:ext cx="9180000" cy="360000"/>
          </a:xfrm>
          <a:prstGeom prst="rect">
            <a:avLst/>
          </a:prstGeom>
          <a:gradFill>
            <a:gsLst>
              <a:gs pos="0">
                <a:srgbClr val="32B9C8"/>
              </a:gs>
              <a:gs pos="50000">
                <a:schemeClr val="accent1">
                  <a:shade val="93000"/>
                  <a:satMod val="130000"/>
                </a:schemeClr>
              </a:gs>
              <a:gs pos="100000">
                <a:srgbClr val="9B3787"/>
              </a:gs>
            </a:gsLst>
            <a:lin ang="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360000"/>
            <a:endParaRPr lang="fr-FR" sz="1300" cap="all" spc="200" dirty="0">
              <a:latin typeface="Titillium"/>
            </a:endParaRPr>
          </a:p>
        </p:txBody>
      </p:sp>
      <p:pic>
        <p:nvPicPr>
          <p:cNvPr id="26" name="Picture 2" descr="Y:\Documents\LOGO-FNCCR plein_Sept 2012.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728991" y="5445224"/>
            <a:ext cx="1019474" cy="943914"/>
          </a:xfrm>
          <a:prstGeom prst="rect">
            <a:avLst/>
          </a:prstGeom>
          <a:noFill/>
          <a:extLst>
            <a:ext uri="{909E8E84-426E-40DD-AFC4-6F175D3DCCD1}">
              <a14:hiddenFill xmlns:a14="http://schemas.microsoft.com/office/drawing/2010/main">
                <a:solidFill>
                  <a:srgbClr val="FFFFFF"/>
                </a:solidFill>
              </a14:hiddenFill>
            </a:ext>
          </a:extLst>
        </p:spPr>
      </p:pic>
      <p:sp>
        <p:nvSpPr>
          <p:cNvPr id="5" name="Titre 4"/>
          <p:cNvSpPr>
            <a:spLocks noGrp="1"/>
          </p:cNvSpPr>
          <p:nvPr>
            <p:ph type="title"/>
          </p:nvPr>
        </p:nvSpPr>
        <p:spPr>
          <a:xfrm>
            <a:off x="712082" y="1910232"/>
            <a:ext cx="7897081" cy="1885393"/>
          </a:xfrm>
        </p:spPr>
        <p:txBody>
          <a:bodyPr>
            <a:noAutofit/>
          </a:bodyPr>
          <a:lstStyle>
            <a:lvl1pPr marL="0" indent="0">
              <a:buFontTx/>
              <a:buNone/>
              <a:defRPr sz="6000">
                <a:solidFill>
                  <a:srgbClr val="46505A"/>
                </a:solidFill>
              </a:defRPr>
            </a:lvl1pPr>
          </a:lstStyle>
          <a:p>
            <a:r>
              <a:rPr lang="fr-FR"/>
              <a:t>Modifiez le style du titre</a:t>
            </a:r>
            <a:endParaRPr lang="fr-FR" dirty="0"/>
          </a:p>
        </p:txBody>
      </p:sp>
      <p:cxnSp>
        <p:nvCxnSpPr>
          <p:cNvPr id="10" name="Connecteur droit 9"/>
          <p:cNvCxnSpPr/>
          <p:nvPr/>
        </p:nvCxnSpPr>
        <p:spPr>
          <a:xfrm>
            <a:off x="611560" y="4437112"/>
            <a:ext cx="720000" cy="0"/>
          </a:xfrm>
          <a:prstGeom prst="line">
            <a:avLst/>
          </a:prstGeom>
          <a:ln w="101600" cmpd="sng">
            <a:solidFill>
              <a:srgbClr val="9B3787"/>
            </a:solidFill>
          </a:ln>
          <a:effectLst/>
        </p:spPr>
        <p:style>
          <a:lnRef idx="2">
            <a:schemeClr val="accent1"/>
          </a:lnRef>
          <a:fillRef idx="0">
            <a:schemeClr val="accent1"/>
          </a:fillRef>
          <a:effectRef idx="1">
            <a:schemeClr val="accent1"/>
          </a:effectRef>
          <a:fontRef idx="minor">
            <a:schemeClr val="tx1"/>
          </a:fontRef>
        </p:style>
      </p:cxnSp>
      <p:sp>
        <p:nvSpPr>
          <p:cNvPr id="7" name="Espace réservé du texte 6"/>
          <p:cNvSpPr>
            <a:spLocks noGrp="1"/>
          </p:cNvSpPr>
          <p:nvPr>
            <p:ph type="body" sz="quarter" idx="10"/>
          </p:nvPr>
        </p:nvSpPr>
        <p:spPr>
          <a:xfrm>
            <a:off x="611560" y="4703863"/>
            <a:ext cx="4235450" cy="1482725"/>
          </a:xfrm>
        </p:spPr>
        <p:txBody>
          <a:bodyPr>
            <a:normAutofit/>
          </a:bodyPr>
          <a:lstStyle>
            <a:lvl1pPr marL="0" indent="0">
              <a:buFontTx/>
              <a:buNone/>
              <a:defRPr sz="3000">
                <a:solidFill>
                  <a:schemeClr val="tx1"/>
                </a:solidFill>
                <a:latin typeface="Titillium Lt" panose="00000400000000000000" pitchFamily="50" charset="0"/>
              </a:defRPr>
            </a:lvl1pPr>
          </a:lstStyle>
          <a:p>
            <a:pPr lvl="0"/>
            <a:r>
              <a:rPr lang="fr-FR"/>
              <a:t>Modifier les styles du texte du masque</a:t>
            </a:r>
          </a:p>
        </p:txBody>
      </p:sp>
      <p:sp>
        <p:nvSpPr>
          <p:cNvPr id="9" name="Espace réservé de la date 3"/>
          <p:cNvSpPr>
            <a:spLocks noGrp="1"/>
          </p:cNvSpPr>
          <p:nvPr>
            <p:ph type="dt" sz="half" idx="2"/>
          </p:nvPr>
        </p:nvSpPr>
        <p:spPr>
          <a:xfrm>
            <a:off x="25383" y="6485742"/>
            <a:ext cx="2057400" cy="365125"/>
          </a:xfrm>
          <a:prstGeom prst="rect">
            <a:avLst/>
          </a:prstGeom>
        </p:spPr>
        <p:txBody>
          <a:bodyPr vert="horz" lIns="91440" tIns="45720" rIns="91440" bIns="45720" rtlCol="0" anchor="ctr"/>
          <a:lstStyle>
            <a:lvl1pPr algn="l">
              <a:defRPr sz="1000">
                <a:solidFill>
                  <a:schemeClr val="bg1"/>
                </a:solidFill>
                <a:latin typeface="Titillium" panose="00000500000000000000" pitchFamily="50" charset="0"/>
              </a:defRPr>
            </a:lvl1pPr>
          </a:lstStyle>
          <a:p>
            <a:r>
              <a:rPr lang="fr-FR" dirty="0"/>
              <a:t>G. Perrin</a:t>
            </a:r>
          </a:p>
        </p:txBody>
      </p:sp>
    </p:spTree>
    <p:extLst>
      <p:ext uri="{BB962C8B-B14F-4D97-AF65-F5344CB8AC3E}">
        <p14:creationId xmlns:p14="http://schemas.microsoft.com/office/powerpoint/2010/main" val="3085669827"/>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re et contenu">
    <p:spTree>
      <p:nvGrpSpPr>
        <p:cNvPr id="1" name=""/>
        <p:cNvGrpSpPr/>
        <p:nvPr/>
      </p:nvGrpSpPr>
      <p:grpSpPr>
        <a:xfrm>
          <a:off x="0" y="0"/>
          <a:ext cx="0" cy="0"/>
          <a:chOff x="0" y="0"/>
          <a:chExt cx="0" cy="0"/>
        </a:xfrm>
      </p:grpSpPr>
      <p:sp>
        <p:nvSpPr>
          <p:cNvPr id="5" name="Espace réservé du texte 4"/>
          <p:cNvSpPr>
            <a:spLocks noGrp="1"/>
          </p:cNvSpPr>
          <p:nvPr>
            <p:ph type="body" sz="quarter" idx="10"/>
          </p:nvPr>
        </p:nvSpPr>
        <p:spPr>
          <a:xfrm>
            <a:off x="465826" y="1208028"/>
            <a:ext cx="8566031" cy="5028871"/>
          </a:xfrm>
          <a:prstGeom prst="rect">
            <a:avLst/>
          </a:prstGeom>
        </p:spPr>
        <p:txBody>
          <a:bodyPr/>
          <a:lstStyle>
            <a:lvl1pPr>
              <a:defRPr sz="2800">
                <a:solidFill>
                  <a:srgbClr val="9B3787"/>
                </a:solidFill>
              </a:defRPr>
            </a:lvl1pPr>
            <a:lvl2pPr>
              <a:defRPr sz="2400">
                <a:solidFill>
                  <a:srgbClr val="9B3787"/>
                </a:solidFill>
                <a:latin typeface="Titillium" panose="00000500000000000000" pitchFamily="50" charset="0"/>
              </a:defRPr>
            </a:lvl2pPr>
            <a:lvl3pPr>
              <a:defRPr sz="2000">
                <a:solidFill>
                  <a:srgbClr val="9B3787"/>
                </a:solidFill>
                <a:latin typeface="Titillium" panose="00000500000000000000" pitchFamily="50" charset="0"/>
              </a:defRPr>
            </a:lvl3pPr>
            <a:lvl4pPr>
              <a:defRPr sz="1800">
                <a:solidFill>
                  <a:srgbClr val="9B3787"/>
                </a:solidFill>
                <a:latin typeface="Titillium" panose="00000500000000000000" pitchFamily="50" charset="0"/>
              </a:defRPr>
            </a:lvl4pPr>
            <a:lvl5pPr>
              <a:defRPr sz="1600">
                <a:solidFill>
                  <a:srgbClr val="9B3787"/>
                </a:solidFill>
                <a:latin typeface="Titillium" panose="00000500000000000000" pitchFamily="50" charset="0"/>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6" name="Titre 5"/>
          <p:cNvSpPr>
            <a:spLocks noGrp="1"/>
          </p:cNvSpPr>
          <p:nvPr>
            <p:ph type="title"/>
          </p:nvPr>
        </p:nvSpPr>
        <p:spPr>
          <a:xfrm>
            <a:off x="465826" y="365127"/>
            <a:ext cx="8049524" cy="471637"/>
          </a:xfrm>
          <a:prstGeom prst="rect">
            <a:avLst/>
          </a:prstGeom>
        </p:spPr>
        <p:txBody>
          <a:bodyPr/>
          <a:lstStyle>
            <a:lvl1pPr marL="457200" indent="-457200">
              <a:buFont typeface="+mj-lt"/>
              <a:buAutoNum type="arabicPeriod"/>
              <a:defRPr sz="2000" b="1">
                <a:solidFill>
                  <a:srgbClr val="32B9C8"/>
                </a:solidFill>
                <a:latin typeface="Titillium" panose="00000500000000000000" pitchFamily="50" charset="0"/>
              </a:defRPr>
            </a:lvl1pPr>
          </a:lstStyle>
          <a:p>
            <a:r>
              <a:rPr lang="fr-FR"/>
              <a:t>Modifiez le style du titre</a:t>
            </a:r>
            <a:endParaRPr lang="fr-FR" dirty="0"/>
          </a:p>
        </p:txBody>
      </p:sp>
      <p:sp>
        <p:nvSpPr>
          <p:cNvPr id="11" name="Rectangle 10"/>
          <p:cNvSpPr/>
          <p:nvPr/>
        </p:nvSpPr>
        <p:spPr>
          <a:xfrm>
            <a:off x="0" y="6498000"/>
            <a:ext cx="9180000" cy="360000"/>
          </a:xfrm>
          <a:prstGeom prst="rect">
            <a:avLst/>
          </a:prstGeom>
          <a:gradFill>
            <a:gsLst>
              <a:gs pos="0">
                <a:srgbClr val="32B9C8"/>
              </a:gs>
              <a:gs pos="50000">
                <a:schemeClr val="accent1">
                  <a:shade val="93000"/>
                  <a:satMod val="130000"/>
                </a:schemeClr>
              </a:gs>
              <a:gs pos="100000">
                <a:srgbClr val="9B3787"/>
              </a:gs>
            </a:gsLst>
            <a:lin ang="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360000"/>
            <a:endParaRPr lang="fr-FR" sz="1300" cap="all" spc="200" dirty="0">
              <a:latin typeface="Titillium"/>
            </a:endParaRPr>
          </a:p>
        </p:txBody>
      </p:sp>
      <p:sp>
        <p:nvSpPr>
          <p:cNvPr id="13" name="Espace réservé de la date 3"/>
          <p:cNvSpPr>
            <a:spLocks noGrp="1"/>
          </p:cNvSpPr>
          <p:nvPr>
            <p:ph type="dt" sz="half" idx="2"/>
          </p:nvPr>
        </p:nvSpPr>
        <p:spPr>
          <a:xfrm>
            <a:off x="25383" y="6485742"/>
            <a:ext cx="2057400" cy="365125"/>
          </a:xfrm>
          <a:prstGeom prst="rect">
            <a:avLst/>
          </a:prstGeom>
        </p:spPr>
        <p:txBody>
          <a:bodyPr vert="horz" lIns="91440" tIns="45720" rIns="91440" bIns="45720" rtlCol="0" anchor="ctr"/>
          <a:lstStyle>
            <a:lvl1pPr algn="l">
              <a:defRPr sz="1000" i="1">
                <a:solidFill>
                  <a:schemeClr val="bg1"/>
                </a:solidFill>
                <a:latin typeface="Titillium" panose="00000500000000000000" pitchFamily="50" charset="0"/>
              </a:defRPr>
            </a:lvl1pPr>
          </a:lstStyle>
          <a:p>
            <a:r>
              <a:rPr lang="fr-FR" dirty="0"/>
              <a:t>G. Perrin</a:t>
            </a:r>
          </a:p>
        </p:txBody>
      </p:sp>
      <p:sp>
        <p:nvSpPr>
          <p:cNvPr id="14" name="Espace réservé du numéro de diapositive 5"/>
          <p:cNvSpPr>
            <a:spLocks noGrp="1"/>
          </p:cNvSpPr>
          <p:nvPr>
            <p:ph type="sldNum" sz="quarter" idx="4"/>
          </p:nvPr>
        </p:nvSpPr>
        <p:spPr>
          <a:xfrm>
            <a:off x="7061217" y="6505717"/>
            <a:ext cx="2057400" cy="365125"/>
          </a:xfrm>
          <a:prstGeom prst="rect">
            <a:avLst/>
          </a:prstGeom>
        </p:spPr>
        <p:txBody>
          <a:bodyPr vert="horz" lIns="91440" tIns="45720" rIns="91440" bIns="45720" rtlCol="0" anchor="ctr"/>
          <a:lstStyle>
            <a:lvl1pPr algn="r">
              <a:defRPr sz="1000">
                <a:solidFill>
                  <a:schemeClr val="bg1"/>
                </a:solidFill>
                <a:latin typeface="Titillium" panose="00000500000000000000" pitchFamily="50" charset="0"/>
              </a:defRPr>
            </a:lvl1pPr>
          </a:lstStyle>
          <a:p>
            <a:fld id="{E0E0DBF5-A871-4C07-8BC2-9FD70CC431DE}" type="slidenum">
              <a:rPr lang="fr-FR" smtClean="0"/>
              <a:t>‹N°›</a:t>
            </a:fld>
            <a:endParaRPr lang="fr-FR" dirty="0"/>
          </a:p>
        </p:txBody>
      </p:sp>
    </p:spTree>
    <p:extLst>
      <p:ext uri="{BB962C8B-B14F-4D97-AF65-F5344CB8AC3E}">
        <p14:creationId xmlns:p14="http://schemas.microsoft.com/office/powerpoint/2010/main" val="22560982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sommaire">
    <p:bg>
      <p:bgPr>
        <a:solidFill>
          <a:schemeClr val="bg1"/>
        </a:solidFill>
        <a:effectLst/>
      </p:bgPr>
    </p:bg>
    <p:spTree>
      <p:nvGrpSpPr>
        <p:cNvPr id="1" name=""/>
        <p:cNvGrpSpPr/>
        <p:nvPr/>
      </p:nvGrpSpPr>
      <p:grpSpPr>
        <a:xfrm>
          <a:off x="0" y="0"/>
          <a:ext cx="0" cy="0"/>
          <a:chOff x="0" y="0"/>
          <a:chExt cx="0" cy="0"/>
        </a:xfrm>
      </p:grpSpPr>
      <p:sp>
        <p:nvSpPr>
          <p:cNvPr id="15" name="Titre 1"/>
          <p:cNvSpPr>
            <a:spLocks noGrp="1"/>
          </p:cNvSpPr>
          <p:nvPr>
            <p:ph type="ctrTitle"/>
          </p:nvPr>
        </p:nvSpPr>
        <p:spPr>
          <a:xfrm>
            <a:off x="467544" y="980808"/>
            <a:ext cx="8280000" cy="720000"/>
          </a:xfrm>
          <a:prstGeom prst="rect">
            <a:avLst/>
          </a:prstGeom>
        </p:spPr>
        <p:txBody>
          <a:bodyPr anchor="t">
            <a:normAutofit/>
          </a:bodyPr>
          <a:lstStyle/>
          <a:p>
            <a:pPr algn="l"/>
            <a:r>
              <a:rPr lang="fr-FR" sz="3000" b="1" spc="200">
                <a:latin typeface="Titillium Lt"/>
              </a:rPr>
              <a:t>Modifiez le style du titre</a:t>
            </a:r>
            <a:endParaRPr lang="fr-FR" sz="3000" b="1" spc="200" dirty="0">
              <a:latin typeface="Titillium Lt"/>
            </a:endParaRPr>
          </a:p>
        </p:txBody>
      </p:sp>
      <p:sp>
        <p:nvSpPr>
          <p:cNvPr id="16" name="Sous-titre 2"/>
          <p:cNvSpPr>
            <a:spLocks noGrp="1"/>
          </p:cNvSpPr>
          <p:nvPr>
            <p:ph type="subTitle" idx="1"/>
          </p:nvPr>
        </p:nvSpPr>
        <p:spPr>
          <a:xfrm>
            <a:off x="467544" y="2421288"/>
            <a:ext cx="8280000" cy="3600000"/>
          </a:xfrm>
          <a:prstGeom prst="rect">
            <a:avLst/>
          </a:prstGeom>
        </p:spPr>
        <p:txBody>
          <a:bodyPr>
            <a:noAutofit/>
          </a:bodyPr>
          <a:lstStyle>
            <a:lvl1pPr marL="514350" indent="-514350" algn="l">
              <a:lnSpc>
                <a:spcPts val="2000"/>
              </a:lnSpc>
              <a:spcBef>
                <a:spcPts val="0"/>
              </a:spcBef>
              <a:buClr>
                <a:srgbClr val="32B9C8"/>
              </a:buClr>
              <a:buSzPct val="100000"/>
              <a:buFont typeface="+mj-lt"/>
              <a:buAutoNum type="arabicPeriod"/>
              <a:defRPr>
                <a:solidFill>
                  <a:srgbClr val="32B9C8"/>
                </a:solidFill>
              </a:defRPr>
            </a:lvl1pPr>
          </a:lstStyle>
          <a:p>
            <a:pPr marL="514350" indent="-514350" algn="l">
              <a:lnSpc>
                <a:spcPts val="2000"/>
              </a:lnSpc>
              <a:spcBef>
                <a:spcPts val="0"/>
              </a:spcBef>
              <a:buClr>
                <a:srgbClr val="32B9C8"/>
              </a:buClr>
              <a:buSzPct val="100000"/>
              <a:buFont typeface="+mj-lt"/>
              <a:buAutoNum type="arabicPeriod"/>
            </a:pPr>
            <a:r>
              <a:rPr lang="fr-FR" sz="2000">
                <a:solidFill>
                  <a:schemeClr val="tx1"/>
                </a:solidFill>
                <a:latin typeface="Titillium"/>
              </a:rPr>
              <a:t>Modifier le style des sous-titres du masque</a:t>
            </a:r>
            <a:endParaRPr lang="fr-FR" sz="2000" dirty="0">
              <a:solidFill>
                <a:schemeClr val="tx1"/>
              </a:solidFill>
              <a:latin typeface="Titillium"/>
            </a:endParaRPr>
          </a:p>
        </p:txBody>
      </p:sp>
      <p:pic>
        <p:nvPicPr>
          <p:cNvPr id="17" name="Image 16" descr="Logo TE-quadri.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36466" y="332656"/>
            <a:ext cx="1511999" cy="436572"/>
          </a:xfrm>
          <a:prstGeom prst="rect">
            <a:avLst/>
          </a:prstGeom>
        </p:spPr>
      </p:pic>
      <p:cxnSp>
        <p:nvCxnSpPr>
          <p:cNvPr id="18" name="Connecteur droit 17"/>
          <p:cNvCxnSpPr/>
          <p:nvPr/>
        </p:nvCxnSpPr>
        <p:spPr>
          <a:xfrm>
            <a:off x="539552" y="1700808"/>
            <a:ext cx="720000" cy="0"/>
          </a:xfrm>
          <a:prstGeom prst="line">
            <a:avLst/>
          </a:prstGeom>
          <a:ln w="101600" cmpd="sng">
            <a:solidFill>
              <a:srgbClr val="9B3787"/>
            </a:solidFill>
          </a:ln>
          <a:effectLst/>
        </p:spPr>
        <p:style>
          <a:lnRef idx="2">
            <a:schemeClr val="accent1"/>
          </a:lnRef>
          <a:fillRef idx="0">
            <a:schemeClr val="accent1"/>
          </a:fillRef>
          <a:effectRef idx="1">
            <a:schemeClr val="accent1"/>
          </a:effectRef>
          <a:fontRef idx="minor">
            <a:schemeClr val="tx1"/>
          </a:fontRef>
        </p:style>
      </p:cxnSp>
      <p:sp>
        <p:nvSpPr>
          <p:cNvPr id="19" name="Rectangle 18"/>
          <p:cNvSpPr/>
          <p:nvPr/>
        </p:nvSpPr>
        <p:spPr>
          <a:xfrm>
            <a:off x="0" y="6498000"/>
            <a:ext cx="9180000" cy="360000"/>
          </a:xfrm>
          <a:prstGeom prst="rect">
            <a:avLst/>
          </a:prstGeom>
          <a:gradFill>
            <a:gsLst>
              <a:gs pos="0">
                <a:srgbClr val="32B9C8"/>
              </a:gs>
              <a:gs pos="50000">
                <a:schemeClr val="accent1">
                  <a:shade val="93000"/>
                  <a:satMod val="130000"/>
                </a:schemeClr>
              </a:gs>
              <a:gs pos="100000">
                <a:srgbClr val="9B3787"/>
              </a:gs>
            </a:gsLst>
            <a:lin ang="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360000"/>
            <a:endParaRPr lang="fr-FR" sz="1300" cap="all" spc="200" dirty="0">
              <a:latin typeface="Titillium"/>
            </a:endParaRPr>
          </a:p>
        </p:txBody>
      </p:sp>
      <p:pic>
        <p:nvPicPr>
          <p:cNvPr id="20" name="Picture 2" descr="Y:\Documents\LOGO-FNCCR plein_Sept 2012.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28991" y="5445224"/>
            <a:ext cx="1019474" cy="943914"/>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p:nvSpPr>
        <p:spPr>
          <a:xfrm>
            <a:off x="0" y="6498000"/>
            <a:ext cx="9180000" cy="360000"/>
          </a:xfrm>
          <a:prstGeom prst="rect">
            <a:avLst/>
          </a:prstGeom>
          <a:gradFill>
            <a:gsLst>
              <a:gs pos="0">
                <a:srgbClr val="32B9C8"/>
              </a:gs>
              <a:gs pos="50000">
                <a:schemeClr val="accent1">
                  <a:shade val="93000"/>
                  <a:satMod val="130000"/>
                </a:schemeClr>
              </a:gs>
              <a:gs pos="100000">
                <a:srgbClr val="9B3787"/>
              </a:gs>
            </a:gsLst>
            <a:lin ang="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360000"/>
            <a:endParaRPr lang="fr-FR" sz="1300" cap="all" spc="200" dirty="0">
              <a:latin typeface="Titillium"/>
            </a:endParaRPr>
          </a:p>
        </p:txBody>
      </p:sp>
      <p:sp>
        <p:nvSpPr>
          <p:cNvPr id="10" name="Espace réservé de la date 3"/>
          <p:cNvSpPr>
            <a:spLocks noGrp="1"/>
          </p:cNvSpPr>
          <p:nvPr>
            <p:ph type="dt" sz="half" idx="2"/>
          </p:nvPr>
        </p:nvSpPr>
        <p:spPr>
          <a:xfrm>
            <a:off x="25383" y="6485742"/>
            <a:ext cx="2057400" cy="365125"/>
          </a:xfrm>
          <a:prstGeom prst="rect">
            <a:avLst/>
          </a:prstGeom>
        </p:spPr>
        <p:txBody>
          <a:bodyPr vert="horz" lIns="91440" tIns="45720" rIns="91440" bIns="45720" rtlCol="0" anchor="ctr"/>
          <a:lstStyle>
            <a:lvl1pPr algn="l">
              <a:defRPr sz="1000" i="1">
                <a:solidFill>
                  <a:schemeClr val="bg1"/>
                </a:solidFill>
                <a:latin typeface="Titillium" panose="00000500000000000000" pitchFamily="50" charset="0"/>
              </a:defRPr>
            </a:lvl1pPr>
          </a:lstStyle>
          <a:p>
            <a:r>
              <a:rPr lang="fr-FR" dirty="0"/>
              <a:t>G. Perrin</a:t>
            </a:r>
          </a:p>
        </p:txBody>
      </p:sp>
      <p:sp>
        <p:nvSpPr>
          <p:cNvPr id="11" name="Espace réservé du numéro de diapositive 5"/>
          <p:cNvSpPr>
            <a:spLocks noGrp="1"/>
          </p:cNvSpPr>
          <p:nvPr>
            <p:ph type="sldNum" sz="quarter" idx="4"/>
          </p:nvPr>
        </p:nvSpPr>
        <p:spPr>
          <a:xfrm>
            <a:off x="7061217" y="6505717"/>
            <a:ext cx="2057400" cy="365125"/>
          </a:xfrm>
          <a:prstGeom prst="rect">
            <a:avLst/>
          </a:prstGeom>
        </p:spPr>
        <p:txBody>
          <a:bodyPr vert="horz" lIns="91440" tIns="45720" rIns="91440" bIns="45720" rtlCol="0" anchor="ctr"/>
          <a:lstStyle>
            <a:lvl1pPr algn="r">
              <a:defRPr sz="1000">
                <a:solidFill>
                  <a:schemeClr val="bg1"/>
                </a:solidFill>
                <a:latin typeface="Titillium" panose="00000500000000000000" pitchFamily="50" charset="0"/>
              </a:defRPr>
            </a:lvl1pPr>
          </a:lstStyle>
          <a:p>
            <a:fld id="{E0E0DBF5-A871-4C07-8BC2-9FD70CC431DE}" type="slidenum">
              <a:rPr lang="fr-FR" smtClean="0"/>
              <a:t>‹N°›</a:t>
            </a:fld>
            <a:endParaRPr lang="fr-FR" dirty="0"/>
          </a:p>
        </p:txBody>
      </p:sp>
    </p:spTree>
    <p:extLst>
      <p:ext uri="{BB962C8B-B14F-4D97-AF65-F5344CB8AC3E}">
        <p14:creationId xmlns:p14="http://schemas.microsoft.com/office/powerpoint/2010/main" val="2851067949"/>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a:xfrm>
            <a:off x="489550" y="332045"/>
            <a:ext cx="6791145" cy="427081"/>
          </a:xfrm>
          <a:prstGeom prst="rect">
            <a:avLst/>
          </a:prstGeom>
        </p:spPr>
        <p:txBody>
          <a:bodyPr/>
          <a:lstStyle/>
          <a:p>
            <a:r>
              <a:rPr lang="fr-FR"/>
              <a:t>Modifiez le style du titre</a:t>
            </a:r>
            <a:endParaRPr lang="en-US" dirty="0"/>
          </a:p>
        </p:txBody>
      </p:sp>
      <p:sp>
        <p:nvSpPr>
          <p:cNvPr id="3" name="Content Placeholder 2"/>
          <p:cNvSpPr>
            <a:spLocks noGrp="1"/>
          </p:cNvSpPr>
          <p:nvPr>
            <p:ph sz="half" idx="1"/>
          </p:nvPr>
        </p:nvSpPr>
        <p:spPr>
          <a:xfrm>
            <a:off x="480060" y="1395754"/>
            <a:ext cx="3566160" cy="3987128"/>
          </a:xfrm>
          <a:prstGeom prst="rect">
            <a:avLst/>
          </a:prstGeo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4743450" y="1395755"/>
            <a:ext cx="3566160" cy="3987129"/>
          </a:xfrm>
          <a:prstGeom prst="rect">
            <a:avLst/>
          </a:prstGeo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9" name="Rectangle 8"/>
          <p:cNvSpPr/>
          <p:nvPr/>
        </p:nvSpPr>
        <p:spPr>
          <a:xfrm>
            <a:off x="0" y="6498000"/>
            <a:ext cx="9180000" cy="360000"/>
          </a:xfrm>
          <a:prstGeom prst="rect">
            <a:avLst/>
          </a:prstGeom>
          <a:gradFill>
            <a:gsLst>
              <a:gs pos="0">
                <a:srgbClr val="32B9C8"/>
              </a:gs>
              <a:gs pos="50000">
                <a:schemeClr val="accent1">
                  <a:shade val="93000"/>
                  <a:satMod val="130000"/>
                </a:schemeClr>
              </a:gs>
              <a:gs pos="100000">
                <a:srgbClr val="9B3787"/>
              </a:gs>
            </a:gsLst>
            <a:lin ang="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360000"/>
            <a:endParaRPr lang="fr-FR" sz="1300" cap="all" spc="200" dirty="0">
              <a:latin typeface="Titillium"/>
            </a:endParaRPr>
          </a:p>
        </p:txBody>
      </p:sp>
      <p:sp>
        <p:nvSpPr>
          <p:cNvPr id="11" name="Espace réservé de la date 3"/>
          <p:cNvSpPr>
            <a:spLocks noGrp="1"/>
          </p:cNvSpPr>
          <p:nvPr>
            <p:ph type="dt" sz="half" idx="10"/>
          </p:nvPr>
        </p:nvSpPr>
        <p:spPr>
          <a:xfrm>
            <a:off x="25383" y="6485742"/>
            <a:ext cx="2057400" cy="365125"/>
          </a:xfrm>
          <a:prstGeom prst="rect">
            <a:avLst/>
          </a:prstGeom>
        </p:spPr>
        <p:txBody>
          <a:bodyPr vert="horz" lIns="91440" tIns="45720" rIns="91440" bIns="45720" rtlCol="0" anchor="ctr"/>
          <a:lstStyle>
            <a:lvl1pPr algn="l">
              <a:defRPr sz="1000">
                <a:solidFill>
                  <a:schemeClr val="bg1"/>
                </a:solidFill>
                <a:latin typeface="Titillium" panose="00000500000000000000" pitchFamily="50" charset="0"/>
              </a:defRPr>
            </a:lvl1pPr>
          </a:lstStyle>
          <a:p>
            <a:r>
              <a:rPr lang="fr-FR" dirty="0"/>
              <a:t>G. Perrin</a:t>
            </a:r>
          </a:p>
        </p:txBody>
      </p:sp>
      <p:sp>
        <p:nvSpPr>
          <p:cNvPr id="12" name="Espace réservé du numéro de diapositive 5"/>
          <p:cNvSpPr>
            <a:spLocks noGrp="1"/>
          </p:cNvSpPr>
          <p:nvPr>
            <p:ph type="sldNum" sz="quarter" idx="4"/>
          </p:nvPr>
        </p:nvSpPr>
        <p:spPr>
          <a:xfrm>
            <a:off x="7061217" y="6505717"/>
            <a:ext cx="2057400" cy="365125"/>
          </a:xfrm>
          <a:prstGeom prst="rect">
            <a:avLst/>
          </a:prstGeom>
        </p:spPr>
        <p:txBody>
          <a:bodyPr vert="horz" lIns="91440" tIns="45720" rIns="91440" bIns="45720" rtlCol="0" anchor="ctr"/>
          <a:lstStyle>
            <a:lvl1pPr algn="r">
              <a:defRPr sz="1000">
                <a:solidFill>
                  <a:schemeClr val="bg1"/>
                </a:solidFill>
                <a:latin typeface="Titillium" panose="00000500000000000000" pitchFamily="50" charset="0"/>
              </a:defRPr>
            </a:lvl1pPr>
          </a:lstStyle>
          <a:p>
            <a:fld id="{E0E0DBF5-A871-4C07-8BC2-9FD70CC431DE}" type="slidenum">
              <a:rPr lang="fr-FR" smtClean="0"/>
              <a:t>‹N°›</a:t>
            </a:fld>
            <a:endParaRPr lang="fr-FR" dirty="0"/>
          </a:p>
        </p:txBody>
      </p:sp>
    </p:spTree>
    <p:extLst>
      <p:ext uri="{BB962C8B-B14F-4D97-AF65-F5344CB8AC3E}">
        <p14:creationId xmlns:p14="http://schemas.microsoft.com/office/powerpoint/2010/main" val="22769748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472297" y="250166"/>
            <a:ext cx="6860156" cy="621102"/>
          </a:xfrm>
          <a:prstGeom prst="rect">
            <a:avLst/>
          </a:prstGeom>
        </p:spPr>
        <p:txBody>
          <a:bodyPr/>
          <a:lstStyle/>
          <a:p>
            <a:r>
              <a:rPr lang="fr-FR"/>
              <a:t>Modifiez le style du titre</a:t>
            </a:r>
            <a:endParaRPr lang="en-US" dirty="0"/>
          </a:p>
        </p:txBody>
      </p:sp>
      <p:sp>
        <p:nvSpPr>
          <p:cNvPr id="6" name="Rectangle 5"/>
          <p:cNvSpPr/>
          <p:nvPr/>
        </p:nvSpPr>
        <p:spPr>
          <a:xfrm>
            <a:off x="0" y="6498000"/>
            <a:ext cx="9180000" cy="360000"/>
          </a:xfrm>
          <a:prstGeom prst="rect">
            <a:avLst/>
          </a:prstGeom>
          <a:gradFill>
            <a:gsLst>
              <a:gs pos="0">
                <a:srgbClr val="32B9C8"/>
              </a:gs>
              <a:gs pos="50000">
                <a:schemeClr val="accent1">
                  <a:shade val="93000"/>
                  <a:satMod val="130000"/>
                </a:schemeClr>
              </a:gs>
              <a:gs pos="100000">
                <a:srgbClr val="9B3787"/>
              </a:gs>
            </a:gsLst>
            <a:lin ang="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360000"/>
            <a:endParaRPr lang="fr-FR" sz="1300" cap="all" spc="200" dirty="0">
              <a:latin typeface="Titillium"/>
            </a:endParaRPr>
          </a:p>
        </p:txBody>
      </p:sp>
      <p:sp>
        <p:nvSpPr>
          <p:cNvPr id="8" name="Espace réservé de la date 3"/>
          <p:cNvSpPr>
            <a:spLocks noGrp="1"/>
          </p:cNvSpPr>
          <p:nvPr>
            <p:ph type="dt" sz="half" idx="2"/>
          </p:nvPr>
        </p:nvSpPr>
        <p:spPr>
          <a:xfrm>
            <a:off x="25383" y="6485742"/>
            <a:ext cx="2057400" cy="365125"/>
          </a:xfrm>
          <a:prstGeom prst="rect">
            <a:avLst/>
          </a:prstGeom>
        </p:spPr>
        <p:txBody>
          <a:bodyPr vert="horz" lIns="91440" tIns="45720" rIns="91440" bIns="45720" rtlCol="0" anchor="ctr"/>
          <a:lstStyle>
            <a:lvl1pPr algn="l">
              <a:defRPr sz="1000">
                <a:solidFill>
                  <a:schemeClr val="bg1"/>
                </a:solidFill>
                <a:latin typeface="Titillium" panose="00000500000000000000" pitchFamily="50" charset="0"/>
              </a:defRPr>
            </a:lvl1pPr>
          </a:lstStyle>
          <a:p>
            <a:r>
              <a:rPr lang="fr-FR" dirty="0"/>
              <a:t>G. Perrin</a:t>
            </a:r>
          </a:p>
        </p:txBody>
      </p:sp>
      <p:sp>
        <p:nvSpPr>
          <p:cNvPr id="9" name="Espace réservé du numéro de diapositive 5"/>
          <p:cNvSpPr>
            <a:spLocks noGrp="1"/>
          </p:cNvSpPr>
          <p:nvPr>
            <p:ph type="sldNum" sz="quarter" idx="4"/>
          </p:nvPr>
        </p:nvSpPr>
        <p:spPr>
          <a:xfrm>
            <a:off x="7061217" y="6505717"/>
            <a:ext cx="2057400" cy="365125"/>
          </a:xfrm>
          <a:prstGeom prst="rect">
            <a:avLst/>
          </a:prstGeom>
        </p:spPr>
        <p:txBody>
          <a:bodyPr vert="horz" lIns="91440" tIns="45720" rIns="91440" bIns="45720" rtlCol="0" anchor="ctr"/>
          <a:lstStyle>
            <a:lvl1pPr algn="r">
              <a:defRPr sz="1000">
                <a:solidFill>
                  <a:schemeClr val="bg1"/>
                </a:solidFill>
                <a:latin typeface="Titillium" panose="00000500000000000000" pitchFamily="50" charset="0"/>
              </a:defRPr>
            </a:lvl1pPr>
          </a:lstStyle>
          <a:p>
            <a:fld id="{E0E0DBF5-A871-4C07-8BC2-9FD70CC431DE}" type="slidenum">
              <a:rPr lang="fr-FR" smtClean="0"/>
              <a:t>‹N°›</a:t>
            </a:fld>
            <a:endParaRPr lang="fr-FR" dirty="0"/>
          </a:p>
        </p:txBody>
      </p:sp>
    </p:spTree>
    <p:extLst>
      <p:ext uri="{BB962C8B-B14F-4D97-AF65-F5344CB8AC3E}">
        <p14:creationId xmlns:p14="http://schemas.microsoft.com/office/powerpoint/2010/main" val="27468559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5" name="Rectangle 4"/>
          <p:cNvSpPr/>
          <p:nvPr/>
        </p:nvSpPr>
        <p:spPr>
          <a:xfrm>
            <a:off x="0" y="6498000"/>
            <a:ext cx="9180000" cy="360000"/>
          </a:xfrm>
          <a:prstGeom prst="rect">
            <a:avLst/>
          </a:prstGeom>
          <a:gradFill>
            <a:gsLst>
              <a:gs pos="0">
                <a:srgbClr val="32B9C8"/>
              </a:gs>
              <a:gs pos="50000">
                <a:schemeClr val="accent1">
                  <a:shade val="93000"/>
                  <a:satMod val="130000"/>
                </a:schemeClr>
              </a:gs>
              <a:gs pos="100000">
                <a:srgbClr val="9B3787"/>
              </a:gs>
            </a:gsLst>
            <a:lin ang="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360000"/>
            <a:endParaRPr lang="fr-FR" sz="1300" cap="all" spc="200" dirty="0">
              <a:latin typeface="Titillium"/>
            </a:endParaRPr>
          </a:p>
        </p:txBody>
      </p:sp>
      <p:sp>
        <p:nvSpPr>
          <p:cNvPr id="7" name="Espace réservé de la date 3"/>
          <p:cNvSpPr>
            <a:spLocks noGrp="1"/>
          </p:cNvSpPr>
          <p:nvPr>
            <p:ph type="dt" sz="half" idx="2"/>
          </p:nvPr>
        </p:nvSpPr>
        <p:spPr>
          <a:xfrm>
            <a:off x="25383" y="6485742"/>
            <a:ext cx="2057400" cy="365125"/>
          </a:xfrm>
          <a:prstGeom prst="rect">
            <a:avLst/>
          </a:prstGeom>
        </p:spPr>
        <p:txBody>
          <a:bodyPr vert="horz" lIns="91440" tIns="45720" rIns="91440" bIns="45720" rtlCol="0" anchor="ctr"/>
          <a:lstStyle>
            <a:lvl1pPr algn="l">
              <a:defRPr sz="1000">
                <a:solidFill>
                  <a:schemeClr val="bg1"/>
                </a:solidFill>
                <a:latin typeface="Titillium" panose="00000500000000000000" pitchFamily="50" charset="0"/>
              </a:defRPr>
            </a:lvl1pPr>
          </a:lstStyle>
          <a:p>
            <a:r>
              <a:rPr lang="fr-FR" dirty="0"/>
              <a:t>G. Perrin</a:t>
            </a:r>
          </a:p>
        </p:txBody>
      </p:sp>
      <p:sp>
        <p:nvSpPr>
          <p:cNvPr id="8" name="Espace réservé du numéro de diapositive 5"/>
          <p:cNvSpPr>
            <a:spLocks noGrp="1"/>
          </p:cNvSpPr>
          <p:nvPr>
            <p:ph type="sldNum" sz="quarter" idx="4"/>
          </p:nvPr>
        </p:nvSpPr>
        <p:spPr>
          <a:xfrm>
            <a:off x="7061217" y="6505717"/>
            <a:ext cx="2057400" cy="365125"/>
          </a:xfrm>
          <a:prstGeom prst="rect">
            <a:avLst/>
          </a:prstGeom>
        </p:spPr>
        <p:txBody>
          <a:bodyPr vert="horz" lIns="91440" tIns="45720" rIns="91440" bIns="45720" rtlCol="0" anchor="ctr"/>
          <a:lstStyle>
            <a:lvl1pPr algn="r">
              <a:defRPr sz="1000">
                <a:solidFill>
                  <a:schemeClr val="bg1"/>
                </a:solidFill>
                <a:latin typeface="Titillium" panose="00000500000000000000" pitchFamily="50" charset="0"/>
              </a:defRPr>
            </a:lvl1pPr>
          </a:lstStyle>
          <a:p>
            <a:fld id="{E0E0DBF5-A871-4C07-8BC2-9FD70CC431DE}" type="slidenum">
              <a:rPr lang="fr-FR" smtClean="0"/>
              <a:t>‹N°›</a:t>
            </a:fld>
            <a:endParaRPr lang="fr-FR" dirty="0"/>
          </a:p>
        </p:txBody>
      </p:sp>
    </p:spTree>
    <p:extLst>
      <p:ext uri="{BB962C8B-B14F-4D97-AF65-F5344CB8AC3E}">
        <p14:creationId xmlns:p14="http://schemas.microsoft.com/office/powerpoint/2010/main" val="24168816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Text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15033" y="1068831"/>
            <a:ext cx="7653698" cy="342933"/>
          </a:xfrm>
          <a:prstGeom prst="rect">
            <a:avLst/>
          </a:prstGeom>
        </p:spPr>
        <p:txBody>
          <a:bodyPr anchor="t">
            <a:noAutofit/>
          </a:bodyPr>
          <a:lstStyle>
            <a:lvl1pPr marL="0" indent="0">
              <a:buNone/>
              <a:defRPr sz="1288" b="1">
                <a:solidFill>
                  <a:schemeClr val="tx2"/>
                </a:solidFill>
              </a:defRPr>
            </a:lvl1pPr>
            <a:lvl2pPr marL="342894" indent="0">
              <a:buNone/>
              <a:defRPr sz="1500" b="1"/>
            </a:lvl2pPr>
            <a:lvl3pPr marL="685788" indent="0">
              <a:buNone/>
              <a:defRPr sz="1350" b="1"/>
            </a:lvl3pPr>
            <a:lvl4pPr marL="1028682" indent="0">
              <a:buNone/>
              <a:defRPr sz="1200" b="1"/>
            </a:lvl4pPr>
            <a:lvl5pPr marL="1371576" indent="0">
              <a:buNone/>
              <a:defRPr sz="1200" b="1"/>
            </a:lvl5pPr>
            <a:lvl6pPr marL="1714470" indent="0">
              <a:buNone/>
              <a:defRPr sz="1200" b="1"/>
            </a:lvl6pPr>
            <a:lvl7pPr marL="2057364" indent="0">
              <a:buNone/>
              <a:defRPr sz="1200" b="1"/>
            </a:lvl7pPr>
            <a:lvl8pPr marL="2400259" indent="0">
              <a:buNone/>
              <a:defRPr sz="1200" b="1"/>
            </a:lvl8pPr>
            <a:lvl9pPr marL="2743153" indent="0">
              <a:buNone/>
              <a:defRPr sz="1200" b="1"/>
            </a:lvl9pPr>
          </a:lstStyle>
          <a:p>
            <a:pPr lvl="0"/>
            <a:r>
              <a:rPr lang="fr-FR"/>
              <a:t>Modifier les styles du texte du masque</a:t>
            </a:r>
          </a:p>
        </p:txBody>
      </p:sp>
      <p:sp>
        <p:nvSpPr>
          <p:cNvPr id="8" name="Footer Placeholder 7"/>
          <p:cNvSpPr>
            <a:spLocks noGrp="1"/>
          </p:cNvSpPr>
          <p:nvPr>
            <p:ph type="ftr" sz="quarter" idx="11"/>
          </p:nvPr>
        </p:nvSpPr>
        <p:spPr/>
        <p:txBody>
          <a:bodyPr>
            <a:noAutofit/>
          </a:bodyPr>
          <a:lstStyle/>
          <a:p>
            <a:r>
              <a:rPr lang="fr-FR" dirty="0"/>
              <a:t>Nom de la présentation et la date</a:t>
            </a:r>
          </a:p>
        </p:txBody>
      </p:sp>
      <p:sp>
        <p:nvSpPr>
          <p:cNvPr id="9" name="Slide Number Placeholder 8"/>
          <p:cNvSpPr>
            <a:spLocks noGrp="1"/>
          </p:cNvSpPr>
          <p:nvPr>
            <p:ph type="sldNum" sz="quarter" idx="12"/>
          </p:nvPr>
        </p:nvSpPr>
        <p:spPr/>
        <p:txBody>
          <a:bodyPr>
            <a:noAutofit/>
          </a:bodyPr>
          <a:lstStyle/>
          <a:p>
            <a:fld id="{FF67EF60-D3B0-409C-88CD-C39F952AE724}" type="slidenum">
              <a:rPr lang="fr-FR" smtClean="0"/>
              <a:t>‹N°›</a:t>
            </a:fld>
            <a:endParaRPr lang="fr-FR" dirty="0"/>
          </a:p>
        </p:txBody>
      </p:sp>
      <p:sp>
        <p:nvSpPr>
          <p:cNvPr id="12" name="Title 1">
            <a:extLst>
              <a:ext uri="{FF2B5EF4-FFF2-40B4-BE49-F238E27FC236}">
                <a16:creationId xmlns:a16="http://schemas.microsoft.com/office/drawing/2014/main" id="{E2711503-BF17-4F86-A93D-B03242E88BAB}"/>
              </a:ext>
            </a:extLst>
          </p:cNvPr>
          <p:cNvSpPr>
            <a:spLocks noGrp="1"/>
          </p:cNvSpPr>
          <p:nvPr>
            <p:ph type="title"/>
          </p:nvPr>
        </p:nvSpPr>
        <p:spPr>
          <a:xfrm>
            <a:off x="715033" y="585155"/>
            <a:ext cx="7653698" cy="445813"/>
          </a:xfrm>
          <a:prstGeom prst="rect">
            <a:avLst/>
          </a:prstGeom>
        </p:spPr>
        <p:txBody>
          <a:bodyPr>
            <a:noAutofit/>
          </a:bodyPr>
          <a:lstStyle>
            <a:lvl1pPr>
              <a:defRPr>
                <a:solidFill>
                  <a:schemeClr val="tx1"/>
                </a:solidFill>
              </a:defRPr>
            </a:lvl1pPr>
          </a:lstStyle>
          <a:p>
            <a:r>
              <a:rPr lang="fr-FR"/>
              <a:t>Modifiez le style du titre</a:t>
            </a:r>
            <a:endParaRPr lang="en-US" dirty="0"/>
          </a:p>
        </p:txBody>
      </p:sp>
      <p:sp>
        <p:nvSpPr>
          <p:cNvPr id="4" name="Espace réservé du texte 3">
            <a:extLst>
              <a:ext uri="{FF2B5EF4-FFF2-40B4-BE49-F238E27FC236}">
                <a16:creationId xmlns:a16="http://schemas.microsoft.com/office/drawing/2014/main" id="{9A19295C-5D08-4DEF-9A18-807612A32258}"/>
              </a:ext>
            </a:extLst>
          </p:cNvPr>
          <p:cNvSpPr>
            <a:spLocks noGrp="1"/>
          </p:cNvSpPr>
          <p:nvPr>
            <p:ph type="body" sz="quarter" idx="13"/>
          </p:nvPr>
        </p:nvSpPr>
        <p:spPr>
          <a:xfrm>
            <a:off x="716187" y="1941717"/>
            <a:ext cx="7653698" cy="3943726"/>
          </a:xfrm>
          <a:prstGeom prst="rect">
            <a:avLst/>
          </a:prstGeom>
        </p:spPr>
        <p:txBody>
          <a:bodyPr>
            <a:noAutofit/>
          </a:bodyPr>
          <a:lstStyle>
            <a:lvl1pPr>
              <a:lnSpc>
                <a:spcPct val="100000"/>
              </a:lnSpc>
              <a:spcBef>
                <a:spcPts val="859"/>
              </a:spcBef>
              <a:defRPr sz="1288" i="1">
                <a:solidFill>
                  <a:schemeClr val="tx2"/>
                </a:solidFill>
              </a:defRPr>
            </a:lvl1pPr>
            <a:lvl2pPr>
              <a:lnSpc>
                <a:spcPct val="100000"/>
              </a:lnSpc>
              <a:spcBef>
                <a:spcPts val="429"/>
              </a:spcBef>
              <a:defRPr sz="1002">
                <a:solidFill>
                  <a:schemeClr val="tx2"/>
                </a:solidFill>
              </a:defRPr>
            </a:lvl2pPr>
            <a:lvl3pPr marL="128352" indent="-128352">
              <a:lnSpc>
                <a:spcPct val="100000"/>
              </a:lnSpc>
              <a:spcBef>
                <a:spcPts val="1288"/>
              </a:spcBef>
              <a:buClr>
                <a:schemeClr val="tx1"/>
              </a:buClr>
              <a:buFont typeface="+mj-lt"/>
              <a:buAutoNum type="arabicPeriod"/>
              <a:tabLst>
                <a:tab pos="128352" algn="l"/>
              </a:tabLst>
              <a:defRPr sz="1002" b="1">
                <a:solidFill>
                  <a:schemeClr val="tx2"/>
                </a:solidFill>
              </a:defRPr>
            </a:lvl3pPr>
            <a:lvl4pPr marL="128790" indent="90153">
              <a:lnSpc>
                <a:spcPct val="100000"/>
              </a:lnSpc>
              <a:spcBef>
                <a:spcPts val="286"/>
              </a:spcBef>
              <a:buSzPct val="80000"/>
              <a:buFont typeface="Verdana" panose="020B0604030504040204" pitchFamily="34" charset="0"/>
              <a:buChar char="•"/>
              <a:defRPr sz="1002">
                <a:solidFill>
                  <a:schemeClr val="tx2"/>
                </a:solidFill>
              </a:defRPr>
            </a:lvl4pPr>
            <a:lvl5pPr marL="180306" indent="90153">
              <a:lnSpc>
                <a:spcPct val="100000"/>
              </a:lnSpc>
              <a:spcBef>
                <a:spcPts val="286"/>
              </a:spcBef>
              <a:buFont typeface="Arial" panose="020B0604020202020204" pitchFamily="34" charset="0"/>
              <a:buChar char="-"/>
              <a:defRPr sz="1002">
                <a:solidFill>
                  <a:schemeClr val="tx2"/>
                </a:solidFill>
              </a:defRPr>
            </a:lvl5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Tree>
    <p:extLst>
      <p:ext uri="{BB962C8B-B14F-4D97-AF65-F5344CB8AC3E}">
        <p14:creationId xmlns:p14="http://schemas.microsoft.com/office/powerpoint/2010/main" val="30892990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3.jpeg"/><Relationship Id="rId4" Type="http://schemas.openxmlformats.org/officeDocument/2006/relationships/slideLayout" Target="../slideLayouts/slideLayout4.xml"/><Relationship Id="rId9"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4" name="Image 13" descr="Logo TE-quadri.jpg"/>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7236466" y="332656"/>
            <a:ext cx="1511999" cy="436572"/>
          </a:xfrm>
          <a:prstGeom prst="rect">
            <a:avLst/>
          </a:prstGeom>
        </p:spPr>
      </p:pic>
      <p:sp>
        <p:nvSpPr>
          <p:cNvPr id="15" name="Sous-titre 2"/>
          <p:cNvSpPr txBox="1">
            <a:spLocks/>
          </p:cNvSpPr>
          <p:nvPr/>
        </p:nvSpPr>
        <p:spPr>
          <a:xfrm>
            <a:off x="467544" y="1305344"/>
            <a:ext cx="8280000" cy="5220000"/>
          </a:xfrm>
          <a:prstGeom prst="rect">
            <a:avLst/>
          </a:prstGeom>
        </p:spPr>
        <p:txBody>
          <a:bodyPr>
            <a:noAutofit/>
          </a:bodyPr>
          <a:lst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algn="just">
              <a:lnSpc>
                <a:spcPts val="2000"/>
              </a:lnSpc>
              <a:spcBef>
                <a:spcPts val="500"/>
              </a:spcBef>
            </a:pPr>
            <a:endParaRPr lang="fr-FR" sz="1600" b="1" i="1" dirty="0">
              <a:latin typeface="Titillium"/>
            </a:endParaRPr>
          </a:p>
        </p:txBody>
      </p:sp>
      <p:sp>
        <p:nvSpPr>
          <p:cNvPr id="16" name="Titre 1"/>
          <p:cNvSpPr txBox="1">
            <a:spLocks/>
          </p:cNvSpPr>
          <p:nvPr/>
        </p:nvSpPr>
        <p:spPr>
          <a:xfrm>
            <a:off x="539552" y="224704"/>
            <a:ext cx="8280000" cy="54000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514350" indent="-514350" algn="l">
              <a:buClr>
                <a:srgbClr val="32B9C8"/>
              </a:buClr>
              <a:buFont typeface="+mj-lt"/>
              <a:buAutoNum type="arabicPeriod"/>
            </a:pPr>
            <a:endParaRPr lang="fr-FR" sz="2000" b="1" cap="all" spc="200" dirty="0">
              <a:solidFill>
                <a:srgbClr val="32B9C8"/>
              </a:solidFill>
              <a:latin typeface="Titillium"/>
            </a:endParaRPr>
          </a:p>
        </p:txBody>
      </p:sp>
      <p:cxnSp>
        <p:nvCxnSpPr>
          <p:cNvPr id="17" name="Connecteur droit 16"/>
          <p:cNvCxnSpPr/>
          <p:nvPr/>
        </p:nvCxnSpPr>
        <p:spPr>
          <a:xfrm>
            <a:off x="539552" y="764704"/>
            <a:ext cx="252000" cy="0"/>
          </a:xfrm>
          <a:prstGeom prst="line">
            <a:avLst/>
          </a:prstGeom>
          <a:ln w="57150" cmpd="sng">
            <a:solidFill>
              <a:srgbClr val="32B9C8"/>
            </a:solidFill>
          </a:ln>
          <a:effectLst/>
        </p:spPr>
        <p:style>
          <a:lnRef idx="2">
            <a:schemeClr val="accent1"/>
          </a:lnRef>
          <a:fillRef idx="0">
            <a:schemeClr val="accent1"/>
          </a:fillRef>
          <a:effectRef idx="1">
            <a:schemeClr val="accent1"/>
          </a:effectRef>
          <a:fontRef idx="minor">
            <a:schemeClr val="tx1"/>
          </a:fontRef>
        </p:style>
      </p:cxnSp>
      <p:sp>
        <p:nvSpPr>
          <p:cNvPr id="18" name="Rectangle 17"/>
          <p:cNvSpPr/>
          <p:nvPr/>
        </p:nvSpPr>
        <p:spPr>
          <a:xfrm>
            <a:off x="0" y="6498000"/>
            <a:ext cx="9180000" cy="360000"/>
          </a:xfrm>
          <a:prstGeom prst="rect">
            <a:avLst/>
          </a:prstGeom>
          <a:gradFill>
            <a:gsLst>
              <a:gs pos="0">
                <a:srgbClr val="32B9C8"/>
              </a:gs>
              <a:gs pos="50000">
                <a:schemeClr val="accent1">
                  <a:shade val="93000"/>
                  <a:satMod val="130000"/>
                </a:schemeClr>
              </a:gs>
              <a:gs pos="100000">
                <a:srgbClr val="9B3787"/>
              </a:gs>
            </a:gsLst>
            <a:lin ang="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360000"/>
            <a:endParaRPr lang="fr-FR" sz="1300" cap="all" spc="200" dirty="0">
              <a:latin typeface="Titillium"/>
            </a:endParaRPr>
          </a:p>
        </p:txBody>
      </p:sp>
      <p:pic>
        <p:nvPicPr>
          <p:cNvPr id="19" name="Picture 2" descr="Y:\Documents\LOGO-FNCCR plein_Sept 2012.jpg"/>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7728991" y="5445224"/>
            <a:ext cx="1019474" cy="943914"/>
          </a:xfrm>
          <a:prstGeom prst="rect">
            <a:avLst/>
          </a:prstGeom>
          <a:noFill/>
          <a:extLst>
            <a:ext uri="{909E8E84-426E-40DD-AFC4-6F175D3DCCD1}">
              <a14:hiddenFill xmlns:a14="http://schemas.microsoft.com/office/drawing/2010/main">
                <a:solidFill>
                  <a:srgbClr val="FFFFFF"/>
                </a:solidFill>
              </a14:hiddenFill>
            </a:ext>
          </a:extLst>
        </p:spPr>
      </p:pic>
      <p:sp>
        <p:nvSpPr>
          <p:cNvPr id="8" name="Titre 1"/>
          <p:cNvSpPr txBox="1">
            <a:spLocks/>
          </p:cNvSpPr>
          <p:nvPr/>
        </p:nvSpPr>
        <p:spPr>
          <a:xfrm>
            <a:off x="467544" y="224704"/>
            <a:ext cx="8280000" cy="54000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indent="0" algn="l">
              <a:buClr>
                <a:srgbClr val="32B9C8"/>
              </a:buClr>
              <a:buFont typeface="+mj-lt"/>
              <a:buNone/>
            </a:pPr>
            <a:endParaRPr lang="fr-FR" sz="2000" b="1" cap="all" spc="200" dirty="0">
              <a:latin typeface="Titillium"/>
            </a:endParaRPr>
          </a:p>
        </p:txBody>
      </p:sp>
      <p:sp>
        <p:nvSpPr>
          <p:cNvPr id="9" name="Sous-titre 2"/>
          <p:cNvSpPr txBox="1">
            <a:spLocks/>
          </p:cNvSpPr>
          <p:nvPr/>
        </p:nvSpPr>
        <p:spPr>
          <a:xfrm>
            <a:off x="539552" y="1223569"/>
            <a:ext cx="8280000" cy="5220000"/>
          </a:xfrm>
          <a:prstGeom prst="rect">
            <a:avLst/>
          </a:prstGeom>
        </p:spPr>
        <p:txBody>
          <a:bodyPr>
            <a:noAutofit/>
          </a:bodyPr>
          <a:lst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algn="just">
              <a:lnSpc>
                <a:spcPts val="2000"/>
              </a:lnSpc>
              <a:spcBef>
                <a:spcPts val="500"/>
              </a:spcBef>
            </a:pPr>
            <a:endParaRPr lang="fr-FR" sz="1600" b="1" dirty="0">
              <a:latin typeface="Titillium"/>
            </a:endParaRPr>
          </a:p>
          <a:p>
            <a:pPr algn="just">
              <a:lnSpc>
                <a:spcPts val="2000"/>
              </a:lnSpc>
              <a:spcBef>
                <a:spcPts val="500"/>
              </a:spcBef>
            </a:pPr>
            <a:endParaRPr lang="fr-FR" sz="2000" b="1" dirty="0">
              <a:solidFill>
                <a:srgbClr val="9B3787"/>
              </a:solidFill>
              <a:latin typeface="Titillium"/>
            </a:endParaRPr>
          </a:p>
        </p:txBody>
      </p:sp>
      <p:sp>
        <p:nvSpPr>
          <p:cNvPr id="2" name="Espace réservé du titre 1"/>
          <p:cNvSpPr>
            <a:spLocks noGrp="1"/>
          </p:cNvSpPr>
          <p:nvPr>
            <p:ph type="title"/>
          </p:nvPr>
        </p:nvSpPr>
        <p:spPr>
          <a:xfrm>
            <a:off x="539553" y="355240"/>
            <a:ext cx="6696913" cy="507531"/>
          </a:xfrm>
          <a:prstGeom prst="rect">
            <a:avLst/>
          </a:prstGeom>
        </p:spPr>
        <p:txBody>
          <a:bodyPr vert="horz" lIns="91440" tIns="45720" rIns="91440" bIns="45720" rtlCol="0" anchor="ctr">
            <a:normAutofit/>
          </a:bodyPr>
          <a:lstStyle/>
          <a:p>
            <a:r>
              <a:rPr lang="fr-FR" dirty="0"/>
              <a:t>Modifiez le style du titre</a:t>
            </a:r>
          </a:p>
        </p:txBody>
      </p:sp>
      <p:sp>
        <p:nvSpPr>
          <p:cNvPr id="3" name="Espace réservé du texte 2"/>
          <p:cNvSpPr>
            <a:spLocks noGrp="1"/>
          </p:cNvSpPr>
          <p:nvPr>
            <p:ph type="body" idx="1"/>
          </p:nvPr>
        </p:nvSpPr>
        <p:spPr>
          <a:xfrm>
            <a:off x="539552" y="1464372"/>
            <a:ext cx="7886700" cy="4351338"/>
          </a:xfrm>
          <a:prstGeom prst="rect">
            <a:avLst/>
          </a:prstGeom>
        </p:spPr>
        <p:txBody>
          <a:bodyPr vert="horz" lIns="91440" tIns="45720" rIns="91440" bIns="45720" rtlCol="0">
            <a:normAutofit/>
          </a:body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2"/>
          </p:nvPr>
        </p:nvSpPr>
        <p:spPr>
          <a:xfrm>
            <a:off x="25383" y="6485742"/>
            <a:ext cx="2057400" cy="365125"/>
          </a:xfrm>
          <a:prstGeom prst="rect">
            <a:avLst/>
          </a:prstGeom>
        </p:spPr>
        <p:txBody>
          <a:bodyPr vert="horz" lIns="91440" tIns="45720" rIns="91440" bIns="45720" rtlCol="0" anchor="ctr"/>
          <a:lstStyle>
            <a:lvl1pPr algn="l">
              <a:defRPr sz="1000">
                <a:solidFill>
                  <a:schemeClr val="bg1"/>
                </a:solidFill>
                <a:latin typeface="Titillium" panose="00000500000000000000" pitchFamily="50" charset="0"/>
              </a:defRPr>
            </a:lvl1pPr>
          </a:lstStyle>
          <a:p>
            <a:r>
              <a:rPr lang="fr-FR" dirty="0"/>
              <a:t>G. Perrin</a:t>
            </a:r>
          </a:p>
        </p:txBody>
      </p:sp>
      <p:sp>
        <p:nvSpPr>
          <p:cNvPr id="6" name="Espace réservé du numéro de diapositive 5"/>
          <p:cNvSpPr>
            <a:spLocks noGrp="1"/>
          </p:cNvSpPr>
          <p:nvPr>
            <p:ph type="sldNum" sz="quarter" idx="4"/>
          </p:nvPr>
        </p:nvSpPr>
        <p:spPr>
          <a:xfrm>
            <a:off x="7061217" y="6505717"/>
            <a:ext cx="2057400" cy="365125"/>
          </a:xfrm>
          <a:prstGeom prst="rect">
            <a:avLst/>
          </a:prstGeom>
        </p:spPr>
        <p:txBody>
          <a:bodyPr vert="horz" lIns="91440" tIns="45720" rIns="91440" bIns="45720" rtlCol="0" anchor="ctr"/>
          <a:lstStyle>
            <a:lvl1pPr algn="r">
              <a:defRPr sz="1000">
                <a:solidFill>
                  <a:schemeClr val="bg1"/>
                </a:solidFill>
                <a:latin typeface="Titillium" panose="00000500000000000000" pitchFamily="50" charset="0"/>
              </a:defRPr>
            </a:lvl1pPr>
          </a:lstStyle>
          <a:p>
            <a:fld id="{E0E0DBF5-A871-4C07-8BC2-9FD70CC431DE}" type="slidenum">
              <a:rPr lang="fr-FR" smtClean="0"/>
              <a:t>‹N°›</a:t>
            </a:fld>
            <a:endParaRPr lang="fr-FR" dirty="0"/>
          </a:p>
        </p:txBody>
      </p:sp>
    </p:spTree>
    <p:extLst>
      <p:ext uri="{BB962C8B-B14F-4D97-AF65-F5344CB8AC3E}">
        <p14:creationId xmlns:p14="http://schemas.microsoft.com/office/powerpoint/2010/main" val="5878010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hf hdr="0"/>
  <p:txStyles>
    <p:titleStyle>
      <a:lvl1pPr marL="457200" indent="-457200" algn="l" defTabSz="914400" rtl="0" eaLnBrk="1" latinLnBrk="0" hangingPunct="1">
        <a:lnSpc>
          <a:spcPct val="90000"/>
        </a:lnSpc>
        <a:spcBef>
          <a:spcPct val="0"/>
        </a:spcBef>
        <a:buFont typeface="+mj-lt"/>
        <a:buAutoNum type="arabicPeriod"/>
        <a:defRPr lang="en-US" sz="2000" kern="1200" cap="none" spc="0" baseline="0" dirty="0">
          <a:solidFill>
            <a:srgbClr val="32B9C8"/>
          </a:solidFill>
          <a:effectLst/>
          <a:latin typeface="Titillium" panose="00000500000000000000" pitchFamily="50" charset="0"/>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rgbClr val="9B3787"/>
          </a:solidFill>
          <a:latin typeface="Titillium" panose="00000500000000000000" pitchFamily="50" charset="0"/>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rgbClr val="9B3787"/>
          </a:solidFill>
          <a:latin typeface="Titillium" panose="00000500000000000000" pitchFamily="50" charset="0"/>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rgbClr val="9B3787"/>
          </a:solidFill>
          <a:latin typeface="Titillium" panose="00000500000000000000" pitchFamily="50" charset="0"/>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rgbClr val="9B3787"/>
          </a:solidFill>
          <a:latin typeface="Titillium" panose="00000500000000000000" pitchFamily="50" charset="0"/>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rgbClr val="9B3787"/>
          </a:solidFill>
          <a:latin typeface="Titillium" panose="00000500000000000000" pitchFamily="50" charset="0"/>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jf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08BE6FB-FB4D-4C2F-B9AF-0C94FEE7B790}"/>
              </a:ext>
            </a:extLst>
          </p:cNvPr>
          <p:cNvSpPr>
            <a:spLocks noGrp="1"/>
          </p:cNvSpPr>
          <p:nvPr>
            <p:ph type="title"/>
          </p:nvPr>
        </p:nvSpPr>
        <p:spPr/>
        <p:txBody>
          <a:bodyPr/>
          <a:lstStyle/>
          <a:p>
            <a:r>
              <a:rPr lang="fr-FR" dirty="0"/>
              <a:t>GT intracting</a:t>
            </a:r>
          </a:p>
        </p:txBody>
      </p:sp>
      <p:sp>
        <p:nvSpPr>
          <p:cNvPr id="3" name="Espace réservé du texte 2">
            <a:extLst>
              <a:ext uri="{FF2B5EF4-FFF2-40B4-BE49-F238E27FC236}">
                <a16:creationId xmlns:a16="http://schemas.microsoft.com/office/drawing/2014/main" id="{487FA6DF-E26A-4E00-AFDB-8ABB84E573FF}"/>
              </a:ext>
            </a:extLst>
          </p:cNvPr>
          <p:cNvSpPr>
            <a:spLocks noGrp="1"/>
          </p:cNvSpPr>
          <p:nvPr>
            <p:ph type="body" sz="quarter" idx="10"/>
          </p:nvPr>
        </p:nvSpPr>
        <p:spPr/>
        <p:txBody>
          <a:bodyPr/>
          <a:lstStyle/>
          <a:p>
            <a:r>
              <a:rPr lang="fr-FR" dirty="0"/>
              <a:t>2</a:t>
            </a:r>
            <a:r>
              <a:rPr lang="fr-FR" baseline="30000" dirty="0"/>
              <a:t>ème</a:t>
            </a:r>
            <a:r>
              <a:rPr lang="fr-FR" dirty="0"/>
              <a:t> GT : 9</a:t>
            </a:r>
            <a:r>
              <a:rPr lang="fr-FR" baseline="30000" dirty="0"/>
              <a:t>er</a:t>
            </a:r>
            <a:r>
              <a:rPr lang="fr-FR" dirty="0"/>
              <a:t> avril 2020</a:t>
            </a:r>
          </a:p>
        </p:txBody>
      </p:sp>
      <p:pic>
        <p:nvPicPr>
          <p:cNvPr id="1026" name="Picture 2" descr="Résultat de recherche d'images pour &quot;caisse des dépôts banque des territoires&quot;">
            <a:extLst>
              <a:ext uri="{FF2B5EF4-FFF2-40B4-BE49-F238E27FC236}">
                <a16:creationId xmlns:a16="http://schemas.microsoft.com/office/drawing/2014/main" id="{4E69681E-3D43-445C-AB07-D072E1870FF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24880" y="4275050"/>
            <a:ext cx="2928620" cy="652172"/>
          </a:xfrm>
          <a:prstGeom prst="rect">
            <a:avLst/>
          </a:prstGeom>
          <a:noFill/>
          <a:extLst>
            <a:ext uri="{909E8E84-426E-40DD-AFC4-6F175D3DCCD1}">
              <a14:hiddenFill xmlns:a14="http://schemas.microsoft.com/office/drawing/2010/main">
                <a:solidFill>
                  <a:srgbClr val="FFFFFF"/>
                </a:solidFill>
              </a14:hiddenFill>
            </a:ext>
          </a:extLst>
        </p:spPr>
      </p:pic>
      <p:sp>
        <p:nvSpPr>
          <p:cNvPr id="5" name="Espace réservé de la date 3">
            <a:extLst>
              <a:ext uri="{FF2B5EF4-FFF2-40B4-BE49-F238E27FC236}">
                <a16:creationId xmlns:a16="http://schemas.microsoft.com/office/drawing/2014/main" id="{8F17045C-CCF5-4571-A85B-14CC2C8FE91D}"/>
              </a:ext>
            </a:extLst>
          </p:cNvPr>
          <p:cNvSpPr txBox="1">
            <a:spLocks/>
          </p:cNvSpPr>
          <p:nvPr/>
        </p:nvSpPr>
        <p:spPr>
          <a:xfrm>
            <a:off x="0" y="6492875"/>
            <a:ext cx="2057400" cy="365125"/>
          </a:xfrm>
          <a:prstGeom prst="rect">
            <a:avLst/>
          </a:prstGeom>
        </p:spPr>
        <p:txBody>
          <a:bodyPr vert="horz" lIns="91440" tIns="45720" rIns="91440" bIns="45720" rtlCol="0" anchor="ctr"/>
          <a:lstStyle>
            <a:defPPr>
              <a:defRPr lang="en-US"/>
            </a:defPPr>
            <a:lvl1pPr marL="0" algn="l" defTabSz="457200" rtl="0" eaLnBrk="1" latinLnBrk="0" hangingPunct="1">
              <a:defRPr sz="1000" i="1" kern="1200">
                <a:solidFill>
                  <a:schemeClr val="bg1"/>
                </a:solidFill>
                <a:latin typeface="Titillium" panose="00000500000000000000" pitchFamily="50"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fr-FR" dirty="0"/>
              <a:t>G. Perrin / H.Serougne</a:t>
            </a:r>
          </a:p>
        </p:txBody>
      </p:sp>
      <p:pic>
        <p:nvPicPr>
          <p:cNvPr id="6" name="Image 5" descr="Une image contenant assis, sombre, blanc, signe&#10;&#10;Description générée automatiquement">
            <a:extLst>
              <a:ext uri="{FF2B5EF4-FFF2-40B4-BE49-F238E27FC236}">
                <a16:creationId xmlns:a16="http://schemas.microsoft.com/office/drawing/2014/main" id="{87888D69-5ABA-4D1D-B078-03C68D7B045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1560" y="5853994"/>
            <a:ext cx="1305635" cy="365125"/>
          </a:xfrm>
          <a:prstGeom prst="rect">
            <a:avLst/>
          </a:prstGeom>
        </p:spPr>
      </p:pic>
    </p:spTree>
    <p:extLst>
      <p:ext uri="{BB962C8B-B14F-4D97-AF65-F5344CB8AC3E}">
        <p14:creationId xmlns:p14="http://schemas.microsoft.com/office/powerpoint/2010/main" val="242924133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E1C1D5E2-0B8C-46EB-AF15-2B57E7199B97}"/>
              </a:ext>
            </a:extLst>
          </p:cNvPr>
          <p:cNvSpPr>
            <a:spLocks noGrp="1"/>
          </p:cNvSpPr>
          <p:nvPr>
            <p:ph type="body" sz="quarter" idx="10"/>
          </p:nvPr>
        </p:nvSpPr>
        <p:spPr/>
        <p:txBody>
          <a:bodyPr>
            <a:normAutofit lnSpcReduction="10000"/>
          </a:bodyPr>
          <a:lstStyle/>
          <a:p>
            <a:pPr marL="514350" indent="-514350">
              <a:buFont typeface="+mj-lt"/>
              <a:buAutoNum type="arabicPeriod"/>
            </a:pPr>
            <a:r>
              <a:rPr lang="fr-FR" dirty="0"/>
              <a:t>Optimisation de l’approche technique de l’intracting : la capacité des SDE à assumer la mutualisation de la maitrise d’ouvrage : Moyens et Solutions</a:t>
            </a:r>
          </a:p>
          <a:p>
            <a:pPr marL="514350" indent="-514350">
              <a:buFont typeface="+mj-lt"/>
              <a:buAutoNum type="arabicPeriod"/>
            </a:pPr>
            <a:r>
              <a:rPr lang="fr-FR" dirty="0">
                <a:solidFill>
                  <a:schemeClr val="bg1">
                    <a:lumMod val="75000"/>
                  </a:schemeClr>
                </a:solidFill>
              </a:rPr>
              <a:t>Approche économique de l’intracting : la capacité des SDE à assumer la mutualisation de la maitrise d’ouvrage : Moyens et Solutions</a:t>
            </a:r>
          </a:p>
          <a:p>
            <a:pPr marL="514350" indent="-514350">
              <a:buFont typeface="+mj-lt"/>
              <a:buAutoNum type="arabicPeriod"/>
            </a:pPr>
            <a:r>
              <a:rPr lang="fr-FR" dirty="0">
                <a:solidFill>
                  <a:schemeClr val="bg1">
                    <a:lumMod val="75000"/>
                  </a:schemeClr>
                </a:solidFill>
              </a:rPr>
              <a:t>Approche juridique de l’intracting, la capacité des SDE à assumer la mutualisation de la maitrise d’ouvrage : Moyens et Solutions</a:t>
            </a:r>
          </a:p>
          <a:p>
            <a:pPr marL="514350" indent="-514350">
              <a:buFont typeface="+mj-lt"/>
              <a:buAutoNum type="arabicPeriod"/>
            </a:pPr>
            <a:r>
              <a:rPr lang="fr-FR" dirty="0">
                <a:solidFill>
                  <a:schemeClr val="bg1">
                    <a:lumMod val="75000"/>
                  </a:schemeClr>
                </a:solidFill>
              </a:rPr>
              <a:t>Point d’avancement convention A : relations juridiques entre BDT/FNCCR/SDE/CT</a:t>
            </a:r>
          </a:p>
          <a:p>
            <a:pPr marL="514350" indent="-514350">
              <a:buFont typeface="+mj-lt"/>
              <a:buAutoNum type="arabicPeriod"/>
            </a:pPr>
            <a:endParaRPr lang="fr-FR" dirty="0"/>
          </a:p>
          <a:p>
            <a:pPr marL="514350" indent="-514350">
              <a:buFont typeface="+mj-lt"/>
              <a:buAutoNum type="arabicPeriod"/>
            </a:pPr>
            <a:endParaRPr lang="fr-FR" dirty="0"/>
          </a:p>
        </p:txBody>
      </p:sp>
      <p:sp>
        <p:nvSpPr>
          <p:cNvPr id="3" name="Titre 2">
            <a:extLst>
              <a:ext uri="{FF2B5EF4-FFF2-40B4-BE49-F238E27FC236}">
                <a16:creationId xmlns:a16="http://schemas.microsoft.com/office/drawing/2014/main" id="{23064F21-D4A3-4F2D-8CC9-34664297635E}"/>
              </a:ext>
            </a:extLst>
          </p:cNvPr>
          <p:cNvSpPr>
            <a:spLocks noGrp="1"/>
          </p:cNvSpPr>
          <p:nvPr>
            <p:ph type="title"/>
          </p:nvPr>
        </p:nvSpPr>
        <p:spPr/>
        <p:txBody>
          <a:bodyPr/>
          <a:lstStyle/>
          <a:p>
            <a:pPr marL="0" indent="0">
              <a:buNone/>
            </a:pPr>
            <a:r>
              <a:rPr lang="fr-FR" dirty="0"/>
              <a:t>Aujourd’hui 9 avril</a:t>
            </a:r>
          </a:p>
        </p:txBody>
      </p:sp>
      <p:sp>
        <p:nvSpPr>
          <p:cNvPr id="4" name="Espace réservé de la date 3">
            <a:extLst>
              <a:ext uri="{FF2B5EF4-FFF2-40B4-BE49-F238E27FC236}">
                <a16:creationId xmlns:a16="http://schemas.microsoft.com/office/drawing/2014/main" id="{BC33D07C-7D8D-46F6-A758-53A1B1725E84}"/>
              </a:ext>
            </a:extLst>
          </p:cNvPr>
          <p:cNvSpPr>
            <a:spLocks noGrp="1"/>
          </p:cNvSpPr>
          <p:nvPr>
            <p:ph type="dt" sz="half" idx="2"/>
          </p:nvPr>
        </p:nvSpPr>
        <p:spPr/>
        <p:txBody>
          <a:bodyPr/>
          <a:lstStyle/>
          <a:p>
            <a:r>
              <a:rPr lang="fr-FR" dirty="0"/>
              <a:t>G. Perrin / H.Serougne</a:t>
            </a:r>
          </a:p>
        </p:txBody>
      </p:sp>
      <p:sp>
        <p:nvSpPr>
          <p:cNvPr id="5" name="Espace réservé du numéro de diapositive 4">
            <a:extLst>
              <a:ext uri="{FF2B5EF4-FFF2-40B4-BE49-F238E27FC236}">
                <a16:creationId xmlns:a16="http://schemas.microsoft.com/office/drawing/2014/main" id="{360E61F8-4AF1-475C-B04D-F3604F033639}"/>
              </a:ext>
            </a:extLst>
          </p:cNvPr>
          <p:cNvSpPr>
            <a:spLocks noGrp="1"/>
          </p:cNvSpPr>
          <p:nvPr>
            <p:ph type="sldNum" sz="quarter" idx="4"/>
          </p:nvPr>
        </p:nvSpPr>
        <p:spPr/>
        <p:txBody>
          <a:bodyPr/>
          <a:lstStyle/>
          <a:p>
            <a:fld id="{E0E0DBF5-A871-4C07-8BC2-9FD70CC431DE}" type="slidenum">
              <a:rPr lang="fr-FR" smtClean="0"/>
              <a:t>10</a:t>
            </a:fld>
            <a:endParaRPr lang="fr-FR" dirty="0"/>
          </a:p>
        </p:txBody>
      </p:sp>
    </p:spTree>
    <p:extLst>
      <p:ext uri="{BB962C8B-B14F-4D97-AF65-F5344CB8AC3E}">
        <p14:creationId xmlns:p14="http://schemas.microsoft.com/office/powerpoint/2010/main" val="28445563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94DF1E5B-D5ED-46BC-8F1E-0390430DA71D}"/>
              </a:ext>
            </a:extLst>
          </p:cNvPr>
          <p:cNvSpPr>
            <a:spLocks noGrp="1"/>
          </p:cNvSpPr>
          <p:nvPr>
            <p:ph type="body" sz="quarter" idx="10"/>
          </p:nvPr>
        </p:nvSpPr>
        <p:spPr>
          <a:xfrm>
            <a:off x="208651" y="836764"/>
            <a:ext cx="8566031" cy="5541574"/>
          </a:xfrm>
        </p:spPr>
        <p:txBody>
          <a:bodyPr>
            <a:normAutofit fontScale="62500" lnSpcReduction="20000"/>
          </a:bodyPr>
          <a:lstStyle/>
          <a:p>
            <a:pPr marL="0" indent="0">
              <a:buNone/>
            </a:pPr>
            <a:r>
              <a:rPr lang="fr-FR" dirty="0"/>
              <a:t>La capacité des SDE à assumer la mutualisation de la maitrise d’ouvrage </a:t>
            </a:r>
          </a:p>
          <a:p>
            <a:pPr marL="0" indent="0">
              <a:buNone/>
            </a:pPr>
            <a:r>
              <a:rPr lang="fr-FR" dirty="0"/>
              <a:t>Moyens : </a:t>
            </a:r>
          </a:p>
          <a:p>
            <a:pPr marL="0" indent="0">
              <a:buNone/>
            </a:pPr>
            <a:r>
              <a:rPr lang="fr-FR" b="1" dirty="0"/>
              <a:t>Point de départ</a:t>
            </a:r>
            <a:r>
              <a:rPr lang="fr-FR" dirty="0"/>
              <a:t>, SDE, MdE, MO délégué, volumétrie et typologies de bâtiments</a:t>
            </a:r>
          </a:p>
          <a:p>
            <a:pPr marL="0" indent="0">
              <a:buNone/>
            </a:pPr>
            <a:r>
              <a:rPr lang="fr-FR" dirty="0"/>
              <a:t>Rôle, toucher presque toutes le communes, donner les moyens de faire. « Co-maitrise d’ouvrage »</a:t>
            </a:r>
          </a:p>
          <a:p>
            <a:pPr marL="0" indent="0">
              <a:buNone/>
            </a:pPr>
            <a:r>
              <a:rPr lang="fr-FR" dirty="0"/>
              <a:t>Mutualisation et entrainer les communes avec un produit fini et simple (pour les petites communes) </a:t>
            </a:r>
          </a:p>
          <a:p>
            <a:pPr marL="0" indent="0">
              <a:buNone/>
            </a:pPr>
            <a:r>
              <a:rPr lang="fr-FR" dirty="0"/>
              <a:t>CEP + Econome de flux ACTEE, état des lieux, préconisation technique et Temps de retour et suivi dans le temps + suivi. Ex : 3000 bâtiments publics</a:t>
            </a:r>
          </a:p>
          <a:p>
            <a:pPr marL="0" indent="0">
              <a:buNone/>
            </a:pPr>
            <a:r>
              <a:rPr lang="fr-FR" dirty="0"/>
              <a:t>Besoin financier des syndicats ? </a:t>
            </a:r>
          </a:p>
          <a:p>
            <a:pPr marL="0" indent="0">
              <a:buNone/>
            </a:pPr>
            <a:r>
              <a:rPr lang="fr-FR" dirty="0"/>
              <a:t>Intracting : complément dans le cadre des enveloppes</a:t>
            </a:r>
          </a:p>
          <a:p>
            <a:pPr marL="0" indent="0">
              <a:buNone/>
            </a:pPr>
            <a:r>
              <a:rPr lang="fr-FR" dirty="0"/>
              <a:t>SDE à différentes étapes : personnel, confier les MO, marche très haute ? </a:t>
            </a:r>
          </a:p>
          <a:p>
            <a:pPr marL="0" indent="0">
              <a:buNone/>
            </a:pPr>
            <a:r>
              <a:rPr lang="fr-FR" dirty="0"/>
              <a:t>Articulation de l’aide d’ingénierie (50% externe) pas de frais de fonctionnement</a:t>
            </a:r>
          </a:p>
          <a:p>
            <a:pPr marL="0" indent="0">
              <a:buNone/>
            </a:pPr>
            <a:r>
              <a:rPr lang="fr-FR" dirty="0"/>
              <a:t>Quel besoin des SDE ? </a:t>
            </a:r>
          </a:p>
          <a:p>
            <a:pPr marL="0" indent="0">
              <a:buNone/>
            </a:pPr>
            <a:r>
              <a:rPr lang="fr-FR" dirty="0"/>
              <a:t>Réalisation de performance énergétique ? Réalité économique, déclaration % travaux</a:t>
            </a:r>
          </a:p>
          <a:p>
            <a:pPr marL="0" indent="0">
              <a:buNone/>
            </a:pPr>
            <a:r>
              <a:rPr lang="fr-FR" dirty="0"/>
              <a:t>Quelle capacité des SDE ? Taux CDC évolue sur le performance ? Mesure de la performance ? CEP Econome de Flux EF, capteur ? </a:t>
            </a:r>
          </a:p>
        </p:txBody>
      </p:sp>
      <p:sp>
        <p:nvSpPr>
          <p:cNvPr id="3" name="Titre 2">
            <a:extLst>
              <a:ext uri="{FF2B5EF4-FFF2-40B4-BE49-F238E27FC236}">
                <a16:creationId xmlns:a16="http://schemas.microsoft.com/office/drawing/2014/main" id="{1F913BD2-C19A-4D32-9A7F-6E7610E43717}"/>
              </a:ext>
            </a:extLst>
          </p:cNvPr>
          <p:cNvSpPr>
            <a:spLocks noGrp="1"/>
          </p:cNvSpPr>
          <p:nvPr>
            <p:ph type="title"/>
          </p:nvPr>
        </p:nvSpPr>
        <p:spPr/>
        <p:txBody>
          <a:bodyPr/>
          <a:lstStyle/>
          <a:p>
            <a:pPr marL="0" indent="0">
              <a:buNone/>
            </a:pPr>
            <a:r>
              <a:rPr lang="fr-FR" dirty="0"/>
              <a:t>Approche technique</a:t>
            </a:r>
          </a:p>
        </p:txBody>
      </p:sp>
      <p:sp>
        <p:nvSpPr>
          <p:cNvPr id="4" name="Espace réservé de la date 3">
            <a:extLst>
              <a:ext uri="{FF2B5EF4-FFF2-40B4-BE49-F238E27FC236}">
                <a16:creationId xmlns:a16="http://schemas.microsoft.com/office/drawing/2014/main" id="{71E2845B-9DAB-4B86-9EFC-893C83A7D4C7}"/>
              </a:ext>
            </a:extLst>
          </p:cNvPr>
          <p:cNvSpPr>
            <a:spLocks noGrp="1"/>
          </p:cNvSpPr>
          <p:nvPr>
            <p:ph type="dt" sz="half" idx="2"/>
          </p:nvPr>
        </p:nvSpPr>
        <p:spPr/>
        <p:txBody>
          <a:bodyPr/>
          <a:lstStyle/>
          <a:p>
            <a:r>
              <a:rPr lang="fr-FR" dirty="0"/>
              <a:t>G. Perrin / H.Serougne</a:t>
            </a:r>
          </a:p>
        </p:txBody>
      </p:sp>
      <p:sp>
        <p:nvSpPr>
          <p:cNvPr id="5" name="Espace réservé du numéro de diapositive 4">
            <a:extLst>
              <a:ext uri="{FF2B5EF4-FFF2-40B4-BE49-F238E27FC236}">
                <a16:creationId xmlns:a16="http://schemas.microsoft.com/office/drawing/2014/main" id="{3C195ECF-0A94-4979-8DDD-A8A8E704EC0C}"/>
              </a:ext>
            </a:extLst>
          </p:cNvPr>
          <p:cNvSpPr>
            <a:spLocks noGrp="1"/>
          </p:cNvSpPr>
          <p:nvPr>
            <p:ph type="sldNum" sz="quarter" idx="4"/>
          </p:nvPr>
        </p:nvSpPr>
        <p:spPr/>
        <p:txBody>
          <a:bodyPr/>
          <a:lstStyle/>
          <a:p>
            <a:fld id="{E0E0DBF5-A871-4C07-8BC2-9FD70CC431DE}" type="slidenum">
              <a:rPr lang="fr-FR" smtClean="0"/>
              <a:t>11</a:t>
            </a:fld>
            <a:endParaRPr lang="fr-FR" dirty="0"/>
          </a:p>
        </p:txBody>
      </p:sp>
    </p:spTree>
    <p:extLst>
      <p:ext uri="{BB962C8B-B14F-4D97-AF65-F5344CB8AC3E}">
        <p14:creationId xmlns:p14="http://schemas.microsoft.com/office/powerpoint/2010/main" val="1176850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AA81844F-3577-465E-A577-D7B2FF776436}"/>
              </a:ext>
            </a:extLst>
          </p:cNvPr>
          <p:cNvSpPr>
            <a:spLocks noGrp="1"/>
          </p:cNvSpPr>
          <p:nvPr>
            <p:ph type="body" sz="quarter" idx="10"/>
          </p:nvPr>
        </p:nvSpPr>
        <p:spPr>
          <a:xfrm>
            <a:off x="207572" y="836764"/>
            <a:ext cx="8566031" cy="5028871"/>
          </a:xfrm>
        </p:spPr>
        <p:txBody>
          <a:bodyPr>
            <a:normAutofit fontScale="77500" lnSpcReduction="20000"/>
          </a:bodyPr>
          <a:lstStyle/>
          <a:p>
            <a:pPr marL="0" indent="0">
              <a:buNone/>
            </a:pPr>
            <a:r>
              <a:rPr lang="fr-FR" dirty="0"/>
              <a:t>Quel besoin des SDE ? </a:t>
            </a:r>
          </a:p>
          <a:p>
            <a:pPr marL="0" indent="0">
              <a:buNone/>
            </a:pPr>
            <a:r>
              <a:rPr lang="fr-FR" dirty="0"/>
              <a:t>Réalisation de performance énergétique ? Réalité économique, déclaration % travaux</a:t>
            </a:r>
          </a:p>
          <a:p>
            <a:pPr marL="0" indent="0">
              <a:buNone/>
            </a:pPr>
            <a:r>
              <a:rPr lang="fr-FR" dirty="0"/>
              <a:t>Quelle capacité des SDE ? Taux CDC évolue sur le performance ? Mesure de la performance ? CEP Econome de Flux EF, capteur ? </a:t>
            </a:r>
          </a:p>
          <a:p>
            <a:pPr marL="0" indent="0">
              <a:buNone/>
            </a:pPr>
            <a:r>
              <a:rPr lang="fr-FR" dirty="0"/>
              <a:t>SDE bon opérateur compétence Efficacité Energétique</a:t>
            </a:r>
          </a:p>
          <a:p>
            <a:pPr marL="0" indent="0">
              <a:buNone/>
            </a:pPr>
            <a:r>
              <a:rPr lang="fr-FR" dirty="0"/>
              <a:t>Ceux avec moins de compétences, non prioritaire, domaine financier.</a:t>
            </a:r>
          </a:p>
          <a:p>
            <a:pPr marL="0" indent="0">
              <a:buNone/>
            </a:pPr>
            <a:r>
              <a:rPr lang="fr-FR" dirty="0"/>
              <a:t>Seulement enveloppe financière ? Sans ingénierie ? (pas de financement externe) degrés d’avancement des SDE. Mono-communale étude technique 50% du coût, bouquet de travaux, Econome de flux EF ACTEE, (petit travaux inférieur à 10 ans) + avance financière, l’EF fait du reporting régulier </a:t>
            </a:r>
          </a:p>
          <a:p>
            <a:pPr marL="0" indent="0">
              <a:buNone/>
            </a:pPr>
            <a:r>
              <a:rPr lang="fr-FR" dirty="0"/>
              <a:t>CEE, Organisation des travaux, quel suivi de SDE ?</a:t>
            </a:r>
          </a:p>
          <a:p>
            <a:pPr marL="0" indent="0">
              <a:buNone/>
            </a:pPr>
            <a:r>
              <a:rPr lang="fr-FR" dirty="0"/>
              <a:t>Co- MO ? Mesure et suivi ? Réponse simple pour les communes</a:t>
            </a:r>
          </a:p>
          <a:p>
            <a:pPr marL="0" indent="0">
              <a:buNone/>
            </a:pPr>
            <a:endParaRPr lang="fr-FR" dirty="0"/>
          </a:p>
          <a:p>
            <a:endParaRPr lang="fr-FR" dirty="0"/>
          </a:p>
          <a:p>
            <a:endParaRPr lang="fr-FR" dirty="0"/>
          </a:p>
          <a:p>
            <a:endParaRPr lang="fr-FR" dirty="0"/>
          </a:p>
        </p:txBody>
      </p:sp>
      <p:sp>
        <p:nvSpPr>
          <p:cNvPr id="3" name="Titre 2">
            <a:extLst>
              <a:ext uri="{FF2B5EF4-FFF2-40B4-BE49-F238E27FC236}">
                <a16:creationId xmlns:a16="http://schemas.microsoft.com/office/drawing/2014/main" id="{027A6643-1E00-49F4-A69B-0BE12755C302}"/>
              </a:ext>
            </a:extLst>
          </p:cNvPr>
          <p:cNvSpPr>
            <a:spLocks noGrp="1"/>
          </p:cNvSpPr>
          <p:nvPr>
            <p:ph type="title"/>
          </p:nvPr>
        </p:nvSpPr>
        <p:spPr/>
        <p:txBody>
          <a:bodyPr/>
          <a:lstStyle/>
          <a:p>
            <a:pPr marL="0" indent="0">
              <a:buNone/>
            </a:pPr>
            <a:r>
              <a:rPr lang="fr-FR" dirty="0"/>
              <a:t>Approche technique</a:t>
            </a:r>
          </a:p>
        </p:txBody>
      </p:sp>
      <p:sp>
        <p:nvSpPr>
          <p:cNvPr id="4" name="Espace réservé de la date 3">
            <a:extLst>
              <a:ext uri="{FF2B5EF4-FFF2-40B4-BE49-F238E27FC236}">
                <a16:creationId xmlns:a16="http://schemas.microsoft.com/office/drawing/2014/main" id="{9ABFE54B-6BF8-413A-9E5D-7D50AFCE35D7}"/>
              </a:ext>
            </a:extLst>
          </p:cNvPr>
          <p:cNvSpPr>
            <a:spLocks noGrp="1"/>
          </p:cNvSpPr>
          <p:nvPr>
            <p:ph type="dt" sz="half" idx="2"/>
          </p:nvPr>
        </p:nvSpPr>
        <p:spPr/>
        <p:txBody>
          <a:bodyPr/>
          <a:lstStyle/>
          <a:p>
            <a:r>
              <a:rPr lang="fr-FR" dirty="0"/>
              <a:t>G. Perrin / H.Serougne</a:t>
            </a:r>
          </a:p>
        </p:txBody>
      </p:sp>
      <p:sp>
        <p:nvSpPr>
          <p:cNvPr id="5" name="Espace réservé du numéro de diapositive 4">
            <a:extLst>
              <a:ext uri="{FF2B5EF4-FFF2-40B4-BE49-F238E27FC236}">
                <a16:creationId xmlns:a16="http://schemas.microsoft.com/office/drawing/2014/main" id="{CF2CE667-3F69-4BAC-A498-1CC22BA92922}"/>
              </a:ext>
            </a:extLst>
          </p:cNvPr>
          <p:cNvSpPr>
            <a:spLocks noGrp="1"/>
          </p:cNvSpPr>
          <p:nvPr>
            <p:ph type="sldNum" sz="quarter" idx="4"/>
          </p:nvPr>
        </p:nvSpPr>
        <p:spPr/>
        <p:txBody>
          <a:bodyPr/>
          <a:lstStyle/>
          <a:p>
            <a:fld id="{E0E0DBF5-A871-4C07-8BC2-9FD70CC431DE}" type="slidenum">
              <a:rPr lang="fr-FR" smtClean="0"/>
              <a:t>12</a:t>
            </a:fld>
            <a:endParaRPr lang="fr-FR" dirty="0"/>
          </a:p>
        </p:txBody>
      </p:sp>
    </p:spTree>
    <p:extLst>
      <p:ext uri="{BB962C8B-B14F-4D97-AF65-F5344CB8AC3E}">
        <p14:creationId xmlns:p14="http://schemas.microsoft.com/office/powerpoint/2010/main" val="23577760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9DAE4D87-E7DC-48E7-9A68-714E19F41712}"/>
              </a:ext>
            </a:extLst>
          </p:cNvPr>
          <p:cNvSpPr>
            <a:spLocks noGrp="1"/>
          </p:cNvSpPr>
          <p:nvPr>
            <p:ph type="body" sz="quarter" idx="10"/>
          </p:nvPr>
        </p:nvSpPr>
        <p:spPr/>
        <p:txBody>
          <a:bodyPr>
            <a:normAutofit/>
          </a:bodyPr>
          <a:lstStyle/>
          <a:p>
            <a:pPr marL="0" indent="0">
              <a:buNone/>
            </a:pPr>
            <a:r>
              <a:rPr lang="fr-FR" dirty="0"/>
              <a:t>Développements d’outils, volonté politique</a:t>
            </a:r>
          </a:p>
          <a:p>
            <a:pPr marL="0" indent="0">
              <a:buNone/>
            </a:pPr>
            <a:r>
              <a:rPr lang="fr-FR" dirty="0"/>
              <a:t>SDE bon opérateur compétence Efficacité Energétique</a:t>
            </a:r>
          </a:p>
          <a:p>
            <a:pPr marL="0" indent="0">
              <a:buNone/>
            </a:pPr>
            <a:r>
              <a:rPr lang="fr-FR" dirty="0"/>
              <a:t>Marion : pas de service CEP donc ingénierie un plus</a:t>
            </a:r>
          </a:p>
          <a:p>
            <a:pPr marL="0" indent="0">
              <a:buNone/>
            </a:pPr>
            <a:r>
              <a:rPr lang="fr-FR" dirty="0"/>
              <a:t>Quel est le meilleur mode opératoire ?</a:t>
            </a:r>
          </a:p>
          <a:p>
            <a:pPr>
              <a:buFontTx/>
              <a:buChar char="-"/>
            </a:pPr>
            <a:r>
              <a:rPr lang="fr-FR" dirty="0"/>
              <a:t>Économies supérieures au remboursement</a:t>
            </a:r>
          </a:p>
          <a:p>
            <a:pPr>
              <a:buFontTx/>
              <a:buChar char="-"/>
            </a:pPr>
            <a:r>
              <a:rPr lang="fr-FR" dirty="0"/>
              <a:t>Méthodologie des la gestion des consommations dans les bâtiments</a:t>
            </a:r>
          </a:p>
          <a:p>
            <a:pPr>
              <a:buFontTx/>
              <a:buChar char="-"/>
            </a:pPr>
            <a:r>
              <a:rPr lang="fr-FR" dirty="0"/>
              <a:t>Maitrise d’ouvrage déléguée (Co-Mo) nœud juridique </a:t>
            </a:r>
          </a:p>
        </p:txBody>
      </p:sp>
      <p:sp>
        <p:nvSpPr>
          <p:cNvPr id="3" name="Titre 2">
            <a:extLst>
              <a:ext uri="{FF2B5EF4-FFF2-40B4-BE49-F238E27FC236}">
                <a16:creationId xmlns:a16="http://schemas.microsoft.com/office/drawing/2014/main" id="{12463B31-4AD0-4D7C-B10B-0FA37BBC3569}"/>
              </a:ext>
            </a:extLst>
          </p:cNvPr>
          <p:cNvSpPr>
            <a:spLocks noGrp="1"/>
          </p:cNvSpPr>
          <p:nvPr>
            <p:ph type="title"/>
          </p:nvPr>
        </p:nvSpPr>
        <p:spPr/>
        <p:txBody>
          <a:bodyPr/>
          <a:lstStyle/>
          <a:p>
            <a:pPr marL="0" indent="0">
              <a:buNone/>
            </a:pPr>
            <a:r>
              <a:rPr lang="fr-FR" dirty="0"/>
              <a:t>Approche technique</a:t>
            </a:r>
          </a:p>
        </p:txBody>
      </p:sp>
      <p:sp>
        <p:nvSpPr>
          <p:cNvPr id="4" name="Espace réservé de la date 3">
            <a:extLst>
              <a:ext uri="{FF2B5EF4-FFF2-40B4-BE49-F238E27FC236}">
                <a16:creationId xmlns:a16="http://schemas.microsoft.com/office/drawing/2014/main" id="{75B4929C-B878-463E-84B7-E7C0D67F0F85}"/>
              </a:ext>
            </a:extLst>
          </p:cNvPr>
          <p:cNvSpPr>
            <a:spLocks noGrp="1"/>
          </p:cNvSpPr>
          <p:nvPr>
            <p:ph type="dt" sz="half" idx="2"/>
          </p:nvPr>
        </p:nvSpPr>
        <p:spPr/>
        <p:txBody>
          <a:bodyPr/>
          <a:lstStyle/>
          <a:p>
            <a:r>
              <a:rPr lang="fr-FR" dirty="0"/>
              <a:t>G. Perrin / H.Serougne</a:t>
            </a:r>
          </a:p>
        </p:txBody>
      </p:sp>
      <p:sp>
        <p:nvSpPr>
          <p:cNvPr id="5" name="Espace réservé du numéro de diapositive 4">
            <a:extLst>
              <a:ext uri="{FF2B5EF4-FFF2-40B4-BE49-F238E27FC236}">
                <a16:creationId xmlns:a16="http://schemas.microsoft.com/office/drawing/2014/main" id="{0022BEC8-1854-441B-89FB-75811D6288E4}"/>
              </a:ext>
            </a:extLst>
          </p:cNvPr>
          <p:cNvSpPr>
            <a:spLocks noGrp="1"/>
          </p:cNvSpPr>
          <p:nvPr>
            <p:ph type="sldNum" sz="quarter" idx="4"/>
          </p:nvPr>
        </p:nvSpPr>
        <p:spPr/>
        <p:txBody>
          <a:bodyPr/>
          <a:lstStyle/>
          <a:p>
            <a:fld id="{E0E0DBF5-A871-4C07-8BC2-9FD70CC431DE}" type="slidenum">
              <a:rPr lang="fr-FR" smtClean="0"/>
              <a:t>13</a:t>
            </a:fld>
            <a:endParaRPr lang="fr-FR" dirty="0"/>
          </a:p>
        </p:txBody>
      </p:sp>
    </p:spTree>
    <p:extLst>
      <p:ext uri="{BB962C8B-B14F-4D97-AF65-F5344CB8AC3E}">
        <p14:creationId xmlns:p14="http://schemas.microsoft.com/office/powerpoint/2010/main" val="21507168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E1C1D5E2-0B8C-46EB-AF15-2B57E7199B97}"/>
              </a:ext>
            </a:extLst>
          </p:cNvPr>
          <p:cNvSpPr>
            <a:spLocks noGrp="1"/>
          </p:cNvSpPr>
          <p:nvPr>
            <p:ph type="body" sz="quarter" idx="10"/>
          </p:nvPr>
        </p:nvSpPr>
        <p:spPr/>
        <p:txBody>
          <a:bodyPr>
            <a:normAutofit lnSpcReduction="10000"/>
          </a:bodyPr>
          <a:lstStyle/>
          <a:p>
            <a:pPr marL="514350" indent="-514350">
              <a:buFont typeface="+mj-lt"/>
              <a:buAutoNum type="arabicPeriod"/>
            </a:pPr>
            <a:r>
              <a:rPr lang="fr-FR" dirty="0">
                <a:solidFill>
                  <a:schemeClr val="bg1">
                    <a:lumMod val="75000"/>
                  </a:schemeClr>
                </a:solidFill>
              </a:rPr>
              <a:t>Optimisation de l’approche technique de l’intracting : la capacité des SDE à assumer la mutualisation de la maitrise d’ouvrage : Moyens et Solutions</a:t>
            </a:r>
          </a:p>
          <a:p>
            <a:pPr marL="514350" indent="-514350">
              <a:buFont typeface="+mj-lt"/>
              <a:buAutoNum type="arabicPeriod"/>
            </a:pPr>
            <a:r>
              <a:rPr lang="fr-FR" dirty="0"/>
              <a:t>Approche économique de l’intracting : la capacité des SDE à assumer la mutualisation de la maitrise d’ouvrage : Moyens et Solutions</a:t>
            </a:r>
          </a:p>
          <a:p>
            <a:pPr marL="514350" indent="-514350">
              <a:buFont typeface="+mj-lt"/>
              <a:buAutoNum type="arabicPeriod"/>
            </a:pPr>
            <a:r>
              <a:rPr lang="fr-FR" dirty="0">
                <a:solidFill>
                  <a:schemeClr val="bg1">
                    <a:lumMod val="75000"/>
                  </a:schemeClr>
                </a:solidFill>
              </a:rPr>
              <a:t>Approche juridique de l’intracting, la capacité des SDE à assumer la mutualisation de la maitrise d’ouvrage : Moyens et Solutions</a:t>
            </a:r>
          </a:p>
          <a:p>
            <a:pPr marL="514350" indent="-514350">
              <a:buFont typeface="+mj-lt"/>
              <a:buAutoNum type="arabicPeriod"/>
            </a:pPr>
            <a:r>
              <a:rPr lang="fr-FR" dirty="0">
                <a:solidFill>
                  <a:schemeClr val="bg1">
                    <a:lumMod val="75000"/>
                  </a:schemeClr>
                </a:solidFill>
              </a:rPr>
              <a:t>Point d’avancement convention A : relations juridiques entre BDT/FNCCR/SDE/CT</a:t>
            </a:r>
          </a:p>
          <a:p>
            <a:pPr marL="514350" indent="-514350">
              <a:buFont typeface="+mj-lt"/>
              <a:buAutoNum type="arabicPeriod"/>
            </a:pPr>
            <a:endParaRPr lang="fr-FR" dirty="0"/>
          </a:p>
          <a:p>
            <a:pPr marL="514350" indent="-514350">
              <a:buFont typeface="+mj-lt"/>
              <a:buAutoNum type="arabicPeriod"/>
            </a:pPr>
            <a:endParaRPr lang="fr-FR" dirty="0"/>
          </a:p>
        </p:txBody>
      </p:sp>
      <p:sp>
        <p:nvSpPr>
          <p:cNvPr id="3" name="Titre 2">
            <a:extLst>
              <a:ext uri="{FF2B5EF4-FFF2-40B4-BE49-F238E27FC236}">
                <a16:creationId xmlns:a16="http://schemas.microsoft.com/office/drawing/2014/main" id="{23064F21-D4A3-4F2D-8CC9-34664297635E}"/>
              </a:ext>
            </a:extLst>
          </p:cNvPr>
          <p:cNvSpPr>
            <a:spLocks noGrp="1"/>
          </p:cNvSpPr>
          <p:nvPr>
            <p:ph type="title"/>
          </p:nvPr>
        </p:nvSpPr>
        <p:spPr/>
        <p:txBody>
          <a:bodyPr/>
          <a:lstStyle/>
          <a:p>
            <a:pPr marL="0" indent="0">
              <a:buNone/>
            </a:pPr>
            <a:r>
              <a:rPr lang="fr-FR" dirty="0"/>
              <a:t>Aujourd’hui 9 avril</a:t>
            </a:r>
          </a:p>
        </p:txBody>
      </p:sp>
      <p:sp>
        <p:nvSpPr>
          <p:cNvPr id="4" name="Espace réservé de la date 3">
            <a:extLst>
              <a:ext uri="{FF2B5EF4-FFF2-40B4-BE49-F238E27FC236}">
                <a16:creationId xmlns:a16="http://schemas.microsoft.com/office/drawing/2014/main" id="{BC33D07C-7D8D-46F6-A758-53A1B1725E84}"/>
              </a:ext>
            </a:extLst>
          </p:cNvPr>
          <p:cNvSpPr>
            <a:spLocks noGrp="1"/>
          </p:cNvSpPr>
          <p:nvPr>
            <p:ph type="dt" sz="half" idx="2"/>
          </p:nvPr>
        </p:nvSpPr>
        <p:spPr/>
        <p:txBody>
          <a:bodyPr/>
          <a:lstStyle/>
          <a:p>
            <a:r>
              <a:rPr lang="fr-FR" dirty="0"/>
              <a:t>G. Perrin / H.Serougne</a:t>
            </a:r>
          </a:p>
        </p:txBody>
      </p:sp>
      <p:sp>
        <p:nvSpPr>
          <p:cNvPr id="5" name="Espace réservé du numéro de diapositive 4">
            <a:extLst>
              <a:ext uri="{FF2B5EF4-FFF2-40B4-BE49-F238E27FC236}">
                <a16:creationId xmlns:a16="http://schemas.microsoft.com/office/drawing/2014/main" id="{360E61F8-4AF1-475C-B04D-F3604F033639}"/>
              </a:ext>
            </a:extLst>
          </p:cNvPr>
          <p:cNvSpPr>
            <a:spLocks noGrp="1"/>
          </p:cNvSpPr>
          <p:nvPr>
            <p:ph type="sldNum" sz="quarter" idx="4"/>
          </p:nvPr>
        </p:nvSpPr>
        <p:spPr/>
        <p:txBody>
          <a:bodyPr/>
          <a:lstStyle/>
          <a:p>
            <a:fld id="{E0E0DBF5-A871-4C07-8BC2-9FD70CC431DE}" type="slidenum">
              <a:rPr lang="fr-FR" smtClean="0"/>
              <a:t>14</a:t>
            </a:fld>
            <a:endParaRPr lang="fr-FR" dirty="0"/>
          </a:p>
        </p:txBody>
      </p:sp>
    </p:spTree>
    <p:extLst>
      <p:ext uri="{BB962C8B-B14F-4D97-AF65-F5344CB8AC3E}">
        <p14:creationId xmlns:p14="http://schemas.microsoft.com/office/powerpoint/2010/main" val="12908845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557B4B37-A8DD-4B26-A516-6D1D2594FA5B}"/>
              </a:ext>
            </a:extLst>
          </p:cNvPr>
          <p:cNvSpPr>
            <a:spLocks noGrp="1"/>
          </p:cNvSpPr>
          <p:nvPr>
            <p:ph type="body" sz="quarter" idx="10"/>
          </p:nvPr>
        </p:nvSpPr>
        <p:spPr>
          <a:xfrm>
            <a:off x="288984" y="1036578"/>
            <a:ext cx="8566031" cy="5028871"/>
          </a:xfrm>
        </p:spPr>
        <p:txBody>
          <a:bodyPr>
            <a:normAutofit/>
          </a:bodyPr>
          <a:lstStyle/>
          <a:p>
            <a:pPr marL="0" indent="0">
              <a:buNone/>
            </a:pPr>
            <a:endParaRPr lang="fr-FR" dirty="0"/>
          </a:p>
          <a:p>
            <a:pPr marL="0" indent="0">
              <a:buNone/>
            </a:pPr>
            <a:r>
              <a:rPr lang="fr-FR" dirty="0"/>
              <a:t>Seulement enveloppe financière ? Sans ingénierie ? (pas de financement externe) Mono-communale étude technique 50% du coût, bouquet de travaux, Econome de flux EF ACTEE, (petit travaux inférieur à 10 ans) + avance financière, l’EF fait du reporting régulier </a:t>
            </a:r>
          </a:p>
          <a:p>
            <a:pPr marL="0" indent="0">
              <a:buNone/>
            </a:pPr>
            <a:r>
              <a:rPr lang="fr-FR" dirty="0"/>
              <a:t>Permettre à un mandataire puisse être financé par son mandant, loi EC. </a:t>
            </a:r>
          </a:p>
          <a:p>
            <a:pPr marL="0" indent="0">
              <a:buNone/>
            </a:pPr>
            <a:r>
              <a:rPr lang="fr-FR" dirty="0"/>
              <a:t>Co- MO ? Mesure et suivi ? </a:t>
            </a:r>
          </a:p>
          <a:p>
            <a:endParaRPr lang="fr-FR" dirty="0"/>
          </a:p>
        </p:txBody>
      </p:sp>
      <p:sp>
        <p:nvSpPr>
          <p:cNvPr id="3" name="Titre 2">
            <a:extLst>
              <a:ext uri="{FF2B5EF4-FFF2-40B4-BE49-F238E27FC236}">
                <a16:creationId xmlns:a16="http://schemas.microsoft.com/office/drawing/2014/main" id="{872B3CFC-9181-4F21-B29E-116983E93D79}"/>
              </a:ext>
            </a:extLst>
          </p:cNvPr>
          <p:cNvSpPr>
            <a:spLocks noGrp="1"/>
          </p:cNvSpPr>
          <p:nvPr>
            <p:ph type="title"/>
          </p:nvPr>
        </p:nvSpPr>
        <p:spPr/>
        <p:txBody>
          <a:bodyPr/>
          <a:lstStyle/>
          <a:p>
            <a:pPr marL="0" indent="0">
              <a:buNone/>
            </a:pPr>
            <a:r>
              <a:rPr lang="fr-FR" dirty="0"/>
              <a:t>Approche économique / financière</a:t>
            </a:r>
          </a:p>
        </p:txBody>
      </p:sp>
      <p:sp>
        <p:nvSpPr>
          <p:cNvPr id="4" name="Espace réservé de la date 3">
            <a:extLst>
              <a:ext uri="{FF2B5EF4-FFF2-40B4-BE49-F238E27FC236}">
                <a16:creationId xmlns:a16="http://schemas.microsoft.com/office/drawing/2014/main" id="{FBAD75BD-6095-4F07-AE55-F03744CF4D87}"/>
              </a:ext>
            </a:extLst>
          </p:cNvPr>
          <p:cNvSpPr>
            <a:spLocks noGrp="1"/>
          </p:cNvSpPr>
          <p:nvPr>
            <p:ph type="dt" sz="half" idx="2"/>
          </p:nvPr>
        </p:nvSpPr>
        <p:spPr/>
        <p:txBody>
          <a:bodyPr/>
          <a:lstStyle/>
          <a:p>
            <a:r>
              <a:rPr lang="fr-FR" dirty="0"/>
              <a:t>G. Perrin / H.Serougne</a:t>
            </a:r>
          </a:p>
        </p:txBody>
      </p:sp>
      <p:sp>
        <p:nvSpPr>
          <p:cNvPr id="5" name="Espace réservé du numéro de diapositive 4">
            <a:extLst>
              <a:ext uri="{FF2B5EF4-FFF2-40B4-BE49-F238E27FC236}">
                <a16:creationId xmlns:a16="http://schemas.microsoft.com/office/drawing/2014/main" id="{30B79FAD-D037-4CE5-8266-FB7A75E8B551}"/>
              </a:ext>
            </a:extLst>
          </p:cNvPr>
          <p:cNvSpPr>
            <a:spLocks noGrp="1"/>
          </p:cNvSpPr>
          <p:nvPr>
            <p:ph type="sldNum" sz="quarter" idx="4"/>
          </p:nvPr>
        </p:nvSpPr>
        <p:spPr/>
        <p:txBody>
          <a:bodyPr/>
          <a:lstStyle/>
          <a:p>
            <a:fld id="{E0E0DBF5-A871-4C07-8BC2-9FD70CC431DE}" type="slidenum">
              <a:rPr lang="fr-FR" smtClean="0"/>
              <a:t>15</a:t>
            </a:fld>
            <a:endParaRPr lang="fr-FR" dirty="0"/>
          </a:p>
        </p:txBody>
      </p:sp>
    </p:spTree>
    <p:extLst>
      <p:ext uri="{BB962C8B-B14F-4D97-AF65-F5344CB8AC3E}">
        <p14:creationId xmlns:p14="http://schemas.microsoft.com/office/powerpoint/2010/main" val="41398781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9173E89B-5445-42DF-9086-2B06886F7D72}"/>
              </a:ext>
            </a:extLst>
          </p:cNvPr>
          <p:cNvSpPr>
            <a:spLocks noGrp="1"/>
          </p:cNvSpPr>
          <p:nvPr>
            <p:ph type="body" sz="quarter" idx="10"/>
          </p:nvPr>
        </p:nvSpPr>
        <p:spPr>
          <a:xfrm>
            <a:off x="25383" y="836764"/>
            <a:ext cx="8765157" cy="5400135"/>
          </a:xfrm>
        </p:spPr>
        <p:txBody>
          <a:bodyPr>
            <a:normAutofit fontScale="77500" lnSpcReduction="20000"/>
          </a:bodyPr>
          <a:lstStyle/>
          <a:p>
            <a:r>
              <a:rPr lang="fr-FR" dirty="0"/>
              <a:t>Ingénierie technique en interne</a:t>
            </a:r>
          </a:p>
          <a:p>
            <a:r>
              <a:rPr lang="fr-FR" dirty="0"/>
              <a:t>Massification et volonté politique</a:t>
            </a:r>
          </a:p>
          <a:p>
            <a:r>
              <a:rPr lang="fr-FR" dirty="0"/>
              <a:t>Simulation outil </a:t>
            </a:r>
          </a:p>
          <a:p>
            <a:r>
              <a:rPr lang="fr-FR" dirty="0"/>
              <a:t>14% des projets &gt; 100 K€ = communes 25 000 habitants</a:t>
            </a:r>
          </a:p>
          <a:p>
            <a:r>
              <a:rPr lang="fr-FR" dirty="0"/>
              <a:t>MO ?</a:t>
            </a:r>
          </a:p>
          <a:p>
            <a:r>
              <a:rPr lang="fr-FR" dirty="0"/>
              <a:t>153 projets, 1/3 des dépenses éligibles à l’intracting</a:t>
            </a:r>
          </a:p>
          <a:p>
            <a:r>
              <a:rPr lang="fr-FR" dirty="0"/>
              <a:t>Diminuer l’enveloppe à l’échelle travaux</a:t>
            </a:r>
          </a:p>
          <a:p>
            <a:r>
              <a:rPr lang="fr-FR" dirty="0"/>
              <a:t>Salle polyvalente :  travaux 350 K€ = dépense 250 K€ EE + 57 K€ intracting</a:t>
            </a:r>
          </a:p>
          <a:p>
            <a:r>
              <a:rPr lang="fr-FR" dirty="0"/>
              <a:t>Pack global EE + projection sur bâtiment : 4000€ EE de Gaz , 4800 € sur les travaux intracting (court terme) soit 8% du cout d’EE</a:t>
            </a:r>
          </a:p>
          <a:p>
            <a:r>
              <a:rPr lang="fr-FR" dirty="0"/>
              <a:t>EE pas conséquente de 20 à 30%</a:t>
            </a:r>
          </a:p>
          <a:p>
            <a:r>
              <a:rPr lang="fr-FR" dirty="0"/>
              <a:t>Amortir sur 10 ans c’est compliqué période intéressante &gt;15 ans</a:t>
            </a:r>
          </a:p>
          <a:p>
            <a:r>
              <a:rPr lang="fr-FR" dirty="0"/>
              <a:t>Montant dans sa globalité, Objet IoT avec relevé, outils avancés, CDC 50% déjà utiliser en interne. Donc intéressant en fonction du territoire.</a:t>
            </a:r>
          </a:p>
        </p:txBody>
      </p:sp>
      <p:sp>
        <p:nvSpPr>
          <p:cNvPr id="3" name="Titre 2">
            <a:extLst>
              <a:ext uri="{FF2B5EF4-FFF2-40B4-BE49-F238E27FC236}">
                <a16:creationId xmlns:a16="http://schemas.microsoft.com/office/drawing/2014/main" id="{33F93D53-4094-487B-8195-109526B83819}"/>
              </a:ext>
            </a:extLst>
          </p:cNvPr>
          <p:cNvSpPr>
            <a:spLocks noGrp="1"/>
          </p:cNvSpPr>
          <p:nvPr>
            <p:ph type="title"/>
          </p:nvPr>
        </p:nvSpPr>
        <p:spPr/>
        <p:txBody>
          <a:bodyPr/>
          <a:lstStyle/>
          <a:p>
            <a:pPr marL="0" indent="0">
              <a:buNone/>
            </a:pPr>
            <a:r>
              <a:rPr lang="fr-FR" dirty="0"/>
              <a:t>RETEX SIEL 42</a:t>
            </a:r>
          </a:p>
        </p:txBody>
      </p:sp>
      <p:sp>
        <p:nvSpPr>
          <p:cNvPr id="4" name="Espace réservé de la date 3">
            <a:extLst>
              <a:ext uri="{FF2B5EF4-FFF2-40B4-BE49-F238E27FC236}">
                <a16:creationId xmlns:a16="http://schemas.microsoft.com/office/drawing/2014/main" id="{5085BC13-CE44-4284-AF74-6DE1A6CAE223}"/>
              </a:ext>
            </a:extLst>
          </p:cNvPr>
          <p:cNvSpPr>
            <a:spLocks noGrp="1"/>
          </p:cNvSpPr>
          <p:nvPr>
            <p:ph type="dt" sz="half" idx="2"/>
          </p:nvPr>
        </p:nvSpPr>
        <p:spPr/>
        <p:txBody>
          <a:bodyPr/>
          <a:lstStyle/>
          <a:p>
            <a:r>
              <a:rPr lang="fr-FR" dirty="0"/>
              <a:t>G. Perrin / H.Serougne</a:t>
            </a:r>
          </a:p>
        </p:txBody>
      </p:sp>
      <p:sp>
        <p:nvSpPr>
          <p:cNvPr id="5" name="Espace réservé du numéro de diapositive 4">
            <a:extLst>
              <a:ext uri="{FF2B5EF4-FFF2-40B4-BE49-F238E27FC236}">
                <a16:creationId xmlns:a16="http://schemas.microsoft.com/office/drawing/2014/main" id="{586CB5E8-3BC4-482A-84F3-F78CCE92592A}"/>
              </a:ext>
            </a:extLst>
          </p:cNvPr>
          <p:cNvSpPr>
            <a:spLocks noGrp="1"/>
          </p:cNvSpPr>
          <p:nvPr>
            <p:ph type="sldNum" sz="quarter" idx="4"/>
          </p:nvPr>
        </p:nvSpPr>
        <p:spPr/>
        <p:txBody>
          <a:bodyPr/>
          <a:lstStyle/>
          <a:p>
            <a:fld id="{E0E0DBF5-A871-4C07-8BC2-9FD70CC431DE}" type="slidenum">
              <a:rPr lang="fr-FR" smtClean="0"/>
              <a:t>16</a:t>
            </a:fld>
            <a:endParaRPr lang="fr-FR" dirty="0"/>
          </a:p>
        </p:txBody>
      </p:sp>
    </p:spTree>
    <p:extLst>
      <p:ext uri="{BB962C8B-B14F-4D97-AF65-F5344CB8AC3E}">
        <p14:creationId xmlns:p14="http://schemas.microsoft.com/office/powerpoint/2010/main" val="29375344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pied de page 2">
            <a:extLst>
              <a:ext uri="{FF2B5EF4-FFF2-40B4-BE49-F238E27FC236}">
                <a16:creationId xmlns:a16="http://schemas.microsoft.com/office/drawing/2014/main" id="{1A4379BB-025D-4527-A695-F464639CA514}"/>
              </a:ext>
            </a:extLst>
          </p:cNvPr>
          <p:cNvSpPr>
            <a:spLocks noGrp="1"/>
          </p:cNvSpPr>
          <p:nvPr>
            <p:ph type="ftr" sz="quarter" idx="11"/>
          </p:nvPr>
        </p:nvSpPr>
        <p:spPr/>
        <p:txBody>
          <a:bodyPr/>
          <a:lstStyle/>
          <a:p>
            <a:r>
              <a:rPr lang="fr-FR" dirty="0"/>
              <a:t>Rénovation Energétique Bâtiments Publics </a:t>
            </a:r>
          </a:p>
          <a:p>
            <a:endParaRPr lang="fr-FR" dirty="0"/>
          </a:p>
        </p:txBody>
      </p:sp>
      <p:sp>
        <p:nvSpPr>
          <p:cNvPr id="4" name="Espace réservé du numéro de diapositive 3">
            <a:extLst>
              <a:ext uri="{FF2B5EF4-FFF2-40B4-BE49-F238E27FC236}">
                <a16:creationId xmlns:a16="http://schemas.microsoft.com/office/drawing/2014/main" id="{3D7BF357-9918-4F57-957A-066E08DD008E}"/>
              </a:ext>
            </a:extLst>
          </p:cNvPr>
          <p:cNvSpPr>
            <a:spLocks noGrp="1"/>
          </p:cNvSpPr>
          <p:nvPr>
            <p:ph type="sldNum" sz="quarter" idx="12"/>
          </p:nvPr>
        </p:nvSpPr>
        <p:spPr/>
        <p:txBody>
          <a:bodyPr/>
          <a:lstStyle/>
          <a:p>
            <a:fld id="{FF67EF60-D3B0-409C-88CD-C39F952AE724}" type="slidenum">
              <a:rPr lang="fr-FR" smtClean="0"/>
              <a:t>17</a:t>
            </a:fld>
            <a:endParaRPr lang="fr-FR" dirty="0"/>
          </a:p>
        </p:txBody>
      </p:sp>
      <p:sp>
        <p:nvSpPr>
          <p:cNvPr id="5" name="Titre 4">
            <a:extLst>
              <a:ext uri="{FF2B5EF4-FFF2-40B4-BE49-F238E27FC236}">
                <a16:creationId xmlns:a16="http://schemas.microsoft.com/office/drawing/2014/main" id="{3260C484-0D67-418B-94DB-21FB13080374}"/>
              </a:ext>
            </a:extLst>
          </p:cNvPr>
          <p:cNvSpPr>
            <a:spLocks noGrp="1"/>
          </p:cNvSpPr>
          <p:nvPr>
            <p:ph type="title"/>
          </p:nvPr>
        </p:nvSpPr>
        <p:spPr>
          <a:xfrm>
            <a:off x="671656" y="1269406"/>
            <a:ext cx="7653698" cy="334360"/>
          </a:xfrm>
        </p:spPr>
        <p:txBody>
          <a:bodyPr/>
          <a:lstStyle/>
          <a:p>
            <a:r>
              <a:rPr lang="fr-FR" sz="2001" dirty="0"/>
              <a:t>Réflexions d’évolution de l’offre BDT</a:t>
            </a:r>
            <a:endParaRPr lang="fr-FR" dirty="0"/>
          </a:p>
        </p:txBody>
      </p:sp>
      <p:sp>
        <p:nvSpPr>
          <p:cNvPr id="6" name="Espace réservé du texte 5">
            <a:extLst>
              <a:ext uri="{FF2B5EF4-FFF2-40B4-BE49-F238E27FC236}">
                <a16:creationId xmlns:a16="http://schemas.microsoft.com/office/drawing/2014/main" id="{77F501CD-ADD7-45C5-8282-9491F2332AF2}"/>
              </a:ext>
            </a:extLst>
          </p:cNvPr>
          <p:cNvSpPr>
            <a:spLocks noGrp="1"/>
          </p:cNvSpPr>
          <p:nvPr>
            <p:ph type="body" sz="quarter" idx="13"/>
          </p:nvPr>
        </p:nvSpPr>
        <p:spPr>
          <a:xfrm>
            <a:off x="720257" y="2343552"/>
            <a:ext cx="8223718" cy="3904847"/>
          </a:xfrm>
        </p:spPr>
        <p:txBody>
          <a:bodyPr/>
          <a:lstStyle/>
          <a:p>
            <a:pPr marL="204150" indent="-204150">
              <a:buFont typeface="Symbol" panose="05050102010706020507" pitchFamily="18" charset="2"/>
              <a:buChar char="Þ"/>
            </a:pPr>
            <a:r>
              <a:rPr lang="fr-FR" sz="1717" b="1" i="0" dirty="0">
                <a:solidFill>
                  <a:srgbClr val="82746C"/>
                </a:solidFill>
              </a:rPr>
              <a:t>Ingénierie</a:t>
            </a:r>
            <a:r>
              <a:rPr lang="fr-FR" sz="1717" i="0" dirty="0">
                <a:solidFill>
                  <a:srgbClr val="82746C"/>
                </a:solidFill>
              </a:rPr>
              <a:t> = co-financement des études externes</a:t>
            </a:r>
          </a:p>
          <a:p>
            <a:r>
              <a:rPr lang="fr-FR" sz="1717" i="0" dirty="0">
                <a:solidFill>
                  <a:srgbClr val="82746C"/>
                </a:solidFill>
              </a:rPr>
              <a:t>  	</a:t>
            </a:r>
            <a:r>
              <a:rPr lang="fr-FR" sz="1717" i="0" dirty="0">
                <a:solidFill>
                  <a:srgbClr val="82746C"/>
                </a:solidFill>
                <a:latin typeface="Cambria" panose="02040503050406030204" pitchFamily="18" charset="0"/>
                <a:ea typeface="Cambria" panose="02040503050406030204" pitchFamily="18" charset="0"/>
              </a:rPr>
              <a:t> ↪ C</a:t>
            </a:r>
            <a:r>
              <a:rPr lang="fr-FR" sz="1717" i="0" dirty="0">
                <a:solidFill>
                  <a:srgbClr val="82746C"/>
                </a:solidFill>
              </a:rPr>
              <a:t>omplémentarité avec ACTEE (études internes VS externes)</a:t>
            </a:r>
          </a:p>
          <a:p>
            <a:pPr marL="204150" indent="-204150">
              <a:buFont typeface="Symbol" panose="05050102010706020507" pitchFamily="18" charset="2"/>
              <a:buChar char="Þ"/>
            </a:pPr>
            <a:r>
              <a:rPr lang="fr-FR" sz="1717" b="1" i="0" dirty="0">
                <a:solidFill>
                  <a:srgbClr val="82746C"/>
                </a:solidFill>
              </a:rPr>
              <a:t>Financement</a:t>
            </a:r>
            <a:r>
              <a:rPr lang="fr-FR" sz="1717" i="0" dirty="0">
                <a:solidFill>
                  <a:srgbClr val="82746C"/>
                </a:solidFill>
              </a:rPr>
              <a:t> = ligne de prêts de 0 à 40 ans</a:t>
            </a:r>
          </a:p>
          <a:p>
            <a:r>
              <a:rPr lang="fr-FR" sz="1717" i="0" dirty="0">
                <a:solidFill>
                  <a:srgbClr val="82746C"/>
                </a:solidFill>
              </a:rPr>
              <a:t> 	</a:t>
            </a:r>
            <a:r>
              <a:rPr lang="fr-FR" sz="1717" i="0" dirty="0">
                <a:solidFill>
                  <a:srgbClr val="82746C"/>
                </a:solidFill>
                <a:latin typeface="Cambria" panose="02040503050406030204" pitchFamily="18" charset="0"/>
                <a:ea typeface="Cambria" panose="02040503050406030204" pitchFamily="18" charset="0"/>
              </a:rPr>
              <a:t>↪ Q</a:t>
            </a:r>
            <a:r>
              <a:rPr lang="fr-FR" sz="1717" i="0" dirty="0">
                <a:solidFill>
                  <a:srgbClr val="82746C"/>
                </a:solidFill>
              </a:rPr>
              <a:t>uelle bonification la plus efficiente?</a:t>
            </a:r>
          </a:p>
          <a:p>
            <a:r>
              <a:rPr lang="fr-FR" sz="1717" i="0" dirty="0">
                <a:solidFill>
                  <a:srgbClr val="82746C"/>
                </a:solidFill>
                <a:latin typeface="Cambria" panose="02040503050406030204" pitchFamily="18" charset="0"/>
                <a:ea typeface="Cambria" panose="02040503050406030204" pitchFamily="18" charset="0"/>
              </a:rPr>
              <a:t>	 ↪ I</a:t>
            </a:r>
            <a:r>
              <a:rPr lang="fr-FR" sz="1717" i="0" dirty="0">
                <a:solidFill>
                  <a:srgbClr val="82746C"/>
                </a:solidFill>
              </a:rPr>
              <a:t>ncitation à la performance?</a:t>
            </a:r>
          </a:p>
          <a:p>
            <a:pPr marL="204150" indent="-204150">
              <a:buFont typeface="Symbol" panose="05050102010706020507" pitchFamily="18" charset="2"/>
              <a:buChar char="Þ"/>
            </a:pPr>
            <a:r>
              <a:rPr lang="fr-FR" sz="1717" b="1" i="0" dirty="0">
                <a:solidFill>
                  <a:srgbClr val="82746C"/>
                </a:solidFill>
              </a:rPr>
              <a:t>Mesure et pilotage</a:t>
            </a:r>
          </a:p>
          <a:p>
            <a:r>
              <a:rPr lang="fr-FR" sz="1717" i="0" dirty="0">
                <a:solidFill>
                  <a:srgbClr val="82746C"/>
                </a:solidFill>
                <a:latin typeface="Cambria" panose="02040503050406030204" pitchFamily="18" charset="0"/>
                <a:ea typeface="Cambria" panose="02040503050406030204" pitchFamily="18" charset="0"/>
              </a:rPr>
              <a:t>	 ↪ L</a:t>
            </a:r>
            <a:r>
              <a:rPr lang="fr-FR" sz="1717" i="0" dirty="0">
                <a:solidFill>
                  <a:srgbClr val="82746C"/>
                </a:solidFill>
              </a:rPr>
              <a:t>ocalisation? SDE/CT</a:t>
            </a:r>
          </a:p>
          <a:p>
            <a:r>
              <a:rPr lang="fr-FR" sz="1717" i="0" dirty="0">
                <a:solidFill>
                  <a:srgbClr val="82746C"/>
                </a:solidFill>
                <a:latin typeface="Cambria" panose="02040503050406030204" pitchFamily="18" charset="0"/>
                <a:ea typeface="Cambria" panose="02040503050406030204" pitchFamily="18" charset="0"/>
              </a:rPr>
              <a:t>	 ↪ </a:t>
            </a:r>
            <a:r>
              <a:rPr lang="fr-FR" sz="1717" i="0" dirty="0">
                <a:solidFill>
                  <a:srgbClr val="82746C"/>
                </a:solidFill>
              </a:rPr>
              <a:t>Utilisation?</a:t>
            </a:r>
          </a:p>
        </p:txBody>
      </p:sp>
      <p:sp>
        <p:nvSpPr>
          <p:cNvPr id="9" name="Espace réservé du texte 8">
            <a:extLst>
              <a:ext uri="{FF2B5EF4-FFF2-40B4-BE49-F238E27FC236}">
                <a16:creationId xmlns:a16="http://schemas.microsoft.com/office/drawing/2014/main" id="{8C2582B8-DBA8-4A3B-B868-8E02E988756C}"/>
              </a:ext>
            </a:extLst>
          </p:cNvPr>
          <p:cNvSpPr>
            <a:spLocks noGrp="1"/>
          </p:cNvSpPr>
          <p:nvPr>
            <p:ph type="body" idx="1"/>
          </p:nvPr>
        </p:nvSpPr>
        <p:spPr>
          <a:xfrm>
            <a:off x="715033" y="1656186"/>
            <a:ext cx="7653698" cy="413701"/>
          </a:xfrm>
        </p:spPr>
        <p:txBody>
          <a:bodyPr/>
          <a:lstStyle/>
          <a:p>
            <a:r>
              <a:rPr lang="fr-FR" dirty="0">
                <a:highlight>
                  <a:srgbClr val="FFFF00"/>
                </a:highlight>
              </a:rPr>
              <a:t>D’une offre standardisée à un parcours de rénovation d’un maitre d’ouvrage public pour suivre la trajectoire du décret tertiaire </a:t>
            </a:r>
          </a:p>
          <a:p>
            <a:endParaRPr lang="fr-FR" dirty="0"/>
          </a:p>
        </p:txBody>
      </p:sp>
    </p:spTree>
    <p:extLst>
      <p:ext uri="{BB962C8B-B14F-4D97-AF65-F5344CB8AC3E}">
        <p14:creationId xmlns:p14="http://schemas.microsoft.com/office/powerpoint/2010/main" val="14872232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pied de page 2">
            <a:extLst>
              <a:ext uri="{FF2B5EF4-FFF2-40B4-BE49-F238E27FC236}">
                <a16:creationId xmlns:a16="http://schemas.microsoft.com/office/drawing/2014/main" id="{D2543C03-7D7C-4D67-A0F4-AF50A256454B}"/>
              </a:ext>
            </a:extLst>
          </p:cNvPr>
          <p:cNvSpPr>
            <a:spLocks noGrp="1"/>
          </p:cNvSpPr>
          <p:nvPr>
            <p:ph type="ftr" sz="quarter" idx="11"/>
          </p:nvPr>
        </p:nvSpPr>
        <p:spPr/>
        <p:txBody>
          <a:bodyPr/>
          <a:lstStyle/>
          <a:p>
            <a:r>
              <a:rPr lang="fr-FR" dirty="0"/>
              <a:t>Nom de la présentation et la date</a:t>
            </a:r>
          </a:p>
        </p:txBody>
      </p:sp>
      <p:sp>
        <p:nvSpPr>
          <p:cNvPr id="4" name="Espace réservé du numéro de diapositive 3">
            <a:extLst>
              <a:ext uri="{FF2B5EF4-FFF2-40B4-BE49-F238E27FC236}">
                <a16:creationId xmlns:a16="http://schemas.microsoft.com/office/drawing/2014/main" id="{F11ED713-BEAF-44FA-B13B-2866E9468CB7}"/>
              </a:ext>
            </a:extLst>
          </p:cNvPr>
          <p:cNvSpPr>
            <a:spLocks noGrp="1"/>
          </p:cNvSpPr>
          <p:nvPr>
            <p:ph type="sldNum" sz="quarter" idx="12"/>
          </p:nvPr>
        </p:nvSpPr>
        <p:spPr/>
        <p:txBody>
          <a:bodyPr/>
          <a:lstStyle/>
          <a:p>
            <a:fld id="{FF67EF60-D3B0-409C-88CD-C39F952AE724}" type="slidenum">
              <a:rPr lang="fr-FR" smtClean="0"/>
              <a:t>18</a:t>
            </a:fld>
            <a:endParaRPr lang="fr-FR" dirty="0"/>
          </a:p>
        </p:txBody>
      </p:sp>
      <p:sp>
        <p:nvSpPr>
          <p:cNvPr id="5" name="Titre 4">
            <a:extLst>
              <a:ext uri="{FF2B5EF4-FFF2-40B4-BE49-F238E27FC236}">
                <a16:creationId xmlns:a16="http://schemas.microsoft.com/office/drawing/2014/main" id="{0239080A-EB34-44A6-A81D-AAE2426E0901}"/>
              </a:ext>
            </a:extLst>
          </p:cNvPr>
          <p:cNvSpPr>
            <a:spLocks noGrp="1"/>
          </p:cNvSpPr>
          <p:nvPr>
            <p:ph type="title"/>
          </p:nvPr>
        </p:nvSpPr>
        <p:spPr/>
        <p:txBody>
          <a:bodyPr/>
          <a:lstStyle/>
          <a:p>
            <a:r>
              <a:rPr lang="fr-FR" dirty="0"/>
              <a:t>Pistes de réflexions : VOS REACTIONS ?</a:t>
            </a:r>
            <a:br>
              <a:rPr lang="fr-FR" dirty="0"/>
            </a:br>
            <a:endParaRPr lang="fr-FR" dirty="0"/>
          </a:p>
        </p:txBody>
      </p:sp>
      <p:sp>
        <p:nvSpPr>
          <p:cNvPr id="6" name="Espace réservé du texte 5">
            <a:extLst>
              <a:ext uri="{FF2B5EF4-FFF2-40B4-BE49-F238E27FC236}">
                <a16:creationId xmlns:a16="http://schemas.microsoft.com/office/drawing/2014/main" id="{D513354F-1A12-4691-B959-AEB85C42B41C}"/>
              </a:ext>
            </a:extLst>
          </p:cNvPr>
          <p:cNvSpPr>
            <a:spLocks noGrp="1"/>
          </p:cNvSpPr>
          <p:nvPr>
            <p:ph type="body" sz="quarter" idx="13"/>
          </p:nvPr>
        </p:nvSpPr>
        <p:spPr>
          <a:xfrm>
            <a:off x="380624" y="923924"/>
            <a:ext cx="8325226" cy="5476875"/>
          </a:xfrm>
        </p:spPr>
        <p:txBody>
          <a:bodyPr/>
          <a:lstStyle/>
          <a:p>
            <a:r>
              <a:rPr lang="fr-FR" sz="1800" dirty="0"/>
              <a:t>Débat études internes, externe, offre co-financement, mutualisation intérêt ? </a:t>
            </a:r>
          </a:p>
          <a:p>
            <a:r>
              <a:rPr lang="fr-FR" sz="1800" dirty="0"/>
              <a:t>ACTEE bien le complément ? </a:t>
            </a:r>
          </a:p>
          <a:p>
            <a:r>
              <a:rPr lang="fr-FR" sz="1800" dirty="0"/>
              <a:t>Financement, découper en tranche l’offre de financement avec des trous dans la raquette entre 10-15-20 ans de 0 à 40 ans</a:t>
            </a:r>
          </a:p>
          <a:p>
            <a:r>
              <a:rPr lang="fr-FR" sz="1800" dirty="0"/>
              <a:t>Jusqu’à quelle niveau la bonification est le plus intéressante 0 à 2%, Est-ce que la logique est bonne ? Largement inferieur au crédit d’ingénierie. Taux bas pas de demi-point, pas de taux qui décrochent, rentrer dans le process avec un économie sur 5/10ans, économies réalisées. </a:t>
            </a:r>
          </a:p>
          <a:p>
            <a:r>
              <a:rPr lang="fr-FR" sz="1800" b="1" dirty="0"/>
              <a:t>Taux, invendable aujourd’hui, </a:t>
            </a:r>
            <a:endParaRPr lang="fr-FR" sz="1800" dirty="0"/>
          </a:p>
          <a:p>
            <a:r>
              <a:rPr lang="fr-FR" sz="1800" b="1" dirty="0"/>
              <a:t>Incitation à la performance, </a:t>
            </a:r>
            <a:r>
              <a:rPr lang="fr-FR" sz="1800" dirty="0"/>
              <a:t>mise en place, est ce que c’est jouable dans la massification ? Mono-communale ou autre ? Logique de CPE ?</a:t>
            </a:r>
          </a:p>
          <a:p>
            <a:r>
              <a:rPr lang="fr-FR" sz="1800" dirty="0"/>
              <a:t>Moyen incitatif pour le suivi ? Faire mieux ou illusion ? </a:t>
            </a:r>
            <a:r>
              <a:rPr lang="fr-FR" sz="1800" b="1" dirty="0"/>
              <a:t>MOYEN DE FAIRE MIEUX</a:t>
            </a:r>
            <a:endParaRPr lang="fr-FR" sz="1800" dirty="0"/>
          </a:p>
          <a:p>
            <a:r>
              <a:rPr lang="fr-FR" sz="1800" b="1" dirty="0"/>
              <a:t> Percevoir les CEE + subvention avec plan de financement, et taux à des conditions normales, dégager telle marge + CEE+ souplesse avec des A/R en fonction des économies.</a:t>
            </a:r>
          </a:p>
          <a:p>
            <a:r>
              <a:rPr lang="fr-FR" sz="1800" dirty="0"/>
              <a:t>Ou se situe la mesure et le pilotage ? Objet et capteur IoT, jusqu’à quel point ? </a:t>
            </a:r>
          </a:p>
          <a:p>
            <a:endParaRPr lang="fr-FR" dirty="0"/>
          </a:p>
        </p:txBody>
      </p:sp>
    </p:spTree>
    <p:extLst>
      <p:ext uri="{BB962C8B-B14F-4D97-AF65-F5344CB8AC3E}">
        <p14:creationId xmlns:p14="http://schemas.microsoft.com/office/powerpoint/2010/main" val="33168821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pied de page 2">
            <a:extLst>
              <a:ext uri="{FF2B5EF4-FFF2-40B4-BE49-F238E27FC236}">
                <a16:creationId xmlns:a16="http://schemas.microsoft.com/office/drawing/2014/main" id="{84590D6D-2B57-4EA2-9583-BA654131D191}"/>
              </a:ext>
            </a:extLst>
          </p:cNvPr>
          <p:cNvSpPr>
            <a:spLocks noGrp="1"/>
          </p:cNvSpPr>
          <p:nvPr>
            <p:ph type="ftr" sz="quarter" idx="11"/>
          </p:nvPr>
        </p:nvSpPr>
        <p:spPr/>
        <p:txBody>
          <a:bodyPr/>
          <a:lstStyle/>
          <a:p>
            <a:endParaRPr lang="fr-FR" dirty="0"/>
          </a:p>
        </p:txBody>
      </p:sp>
      <p:sp>
        <p:nvSpPr>
          <p:cNvPr id="4" name="Espace réservé du numéro de diapositive 3">
            <a:extLst>
              <a:ext uri="{FF2B5EF4-FFF2-40B4-BE49-F238E27FC236}">
                <a16:creationId xmlns:a16="http://schemas.microsoft.com/office/drawing/2014/main" id="{ACAB7F75-32ED-460D-A663-E42444A9C787}"/>
              </a:ext>
            </a:extLst>
          </p:cNvPr>
          <p:cNvSpPr>
            <a:spLocks noGrp="1"/>
          </p:cNvSpPr>
          <p:nvPr>
            <p:ph type="sldNum" sz="quarter" idx="12"/>
          </p:nvPr>
        </p:nvSpPr>
        <p:spPr/>
        <p:txBody>
          <a:bodyPr/>
          <a:lstStyle/>
          <a:p>
            <a:fld id="{FF67EF60-D3B0-409C-88CD-C39F952AE724}" type="slidenum">
              <a:rPr lang="fr-FR" smtClean="0"/>
              <a:t>19</a:t>
            </a:fld>
            <a:endParaRPr lang="fr-FR" dirty="0"/>
          </a:p>
        </p:txBody>
      </p:sp>
      <p:sp>
        <p:nvSpPr>
          <p:cNvPr id="5" name="Titre 4">
            <a:extLst>
              <a:ext uri="{FF2B5EF4-FFF2-40B4-BE49-F238E27FC236}">
                <a16:creationId xmlns:a16="http://schemas.microsoft.com/office/drawing/2014/main" id="{F3C56221-34EB-4653-9846-3186A4393BF6}"/>
              </a:ext>
            </a:extLst>
          </p:cNvPr>
          <p:cNvSpPr>
            <a:spLocks noGrp="1"/>
          </p:cNvSpPr>
          <p:nvPr>
            <p:ph type="title"/>
          </p:nvPr>
        </p:nvSpPr>
        <p:spPr/>
        <p:txBody>
          <a:bodyPr/>
          <a:lstStyle/>
          <a:p>
            <a:pPr marL="0" indent="0">
              <a:buNone/>
            </a:pPr>
            <a:r>
              <a:rPr lang="fr-FR" dirty="0"/>
              <a:t>Pistes de réflexions </a:t>
            </a:r>
          </a:p>
        </p:txBody>
      </p:sp>
      <p:sp>
        <p:nvSpPr>
          <p:cNvPr id="6" name="Espace réservé du texte 5">
            <a:extLst>
              <a:ext uri="{FF2B5EF4-FFF2-40B4-BE49-F238E27FC236}">
                <a16:creationId xmlns:a16="http://schemas.microsoft.com/office/drawing/2014/main" id="{04246E66-5795-4E34-88C1-7432D159C7CA}"/>
              </a:ext>
            </a:extLst>
          </p:cNvPr>
          <p:cNvSpPr>
            <a:spLocks noGrp="1"/>
          </p:cNvSpPr>
          <p:nvPr>
            <p:ph type="body" sz="quarter" idx="13"/>
          </p:nvPr>
        </p:nvSpPr>
        <p:spPr>
          <a:xfrm>
            <a:off x="410857" y="1030969"/>
            <a:ext cx="7653698" cy="4534154"/>
          </a:xfrm>
        </p:spPr>
        <p:txBody>
          <a:bodyPr/>
          <a:lstStyle/>
          <a:p>
            <a:r>
              <a:rPr lang="fr-FR" sz="2000" dirty="0"/>
              <a:t>CEE pas de totalité de rénovation global et pas de performance énergétique; </a:t>
            </a:r>
          </a:p>
          <a:p>
            <a:r>
              <a:rPr lang="fr-FR" sz="2000" dirty="0"/>
              <a:t>Amélioration du budget à court terme ? </a:t>
            </a:r>
          </a:p>
          <a:p>
            <a:r>
              <a:rPr lang="fr-FR" sz="2000" dirty="0"/>
              <a:t>Au delà de 20 ans ? </a:t>
            </a:r>
          </a:p>
          <a:p>
            <a:r>
              <a:rPr lang="fr-FR" sz="2000" dirty="0"/>
              <a:t>Comment les syndicats vends sa prestation ? </a:t>
            </a:r>
          </a:p>
          <a:p>
            <a:r>
              <a:rPr lang="fr-FR" sz="2000" dirty="0"/>
              <a:t>Juridique ? Décret tertiaire et incitation juridique ? </a:t>
            </a:r>
          </a:p>
          <a:p>
            <a:r>
              <a:rPr lang="fr-FR" sz="2000" dirty="0"/>
              <a:t>Simplification pour les collectivités, vecteur prestation communes</a:t>
            </a:r>
          </a:p>
          <a:p>
            <a:r>
              <a:rPr lang="fr-FR" sz="2000" dirty="0"/>
              <a:t>Autofinancement avec agrégation des CEE ? Seul ou à plusieurs ? </a:t>
            </a:r>
          </a:p>
          <a:p>
            <a:r>
              <a:rPr lang="fr-FR" sz="2000" b="1" dirty="0"/>
              <a:t>Simplification produit fini et global, complexité, décision des élus, vision globale, Stratégie d’investissement ?</a:t>
            </a:r>
          </a:p>
          <a:p>
            <a:pPr marL="204454" indent="-204454">
              <a:buFont typeface="Arial" panose="020B0604020202020204" pitchFamily="34" charset="0"/>
              <a:buChar char="•"/>
            </a:pPr>
            <a:r>
              <a:rPr lang="fr-FR" sz="2000" b="1" dirty="0"/>
              <a:t> suivi total de l’ensemble des bâtiments de la communes </a:t>
            </a:r>
          </a:p>
          <a:p>
            <a:pPr marL="204454" indent="-204454">
              <a:buFont typeface="Arial" panose="020B0604020202020204" pitchFamily="34" charset="0"/>
              <a:buChar char="•"/>
            </a:pPr>
            <a:r>
              <a:rPr lang="fr-FR" sz="2000" b="1" dirty="0"/>
              <a:t>le plus énergivore </a:t>
            </a:r>
          </a:p>
          <a:p>
            <a:pPr marL="204454" indent="-204454">
              <a:buFont typeface="Arial" panose="020B0604020202020204" pitchFamily="34" charset="0"/>
              <a:buChar char="•"/>
            </a:pPr>
            <a:r>
              <a:rPr lang="fr-FR" sz="2000" b="1" dirty="0"/>
              <a:t>Usages</a:t>
            </a:r>
          </a:p>
        </p:txBody>
      </p:sp>
    </p:spTree>
    <p:extLst>
      <p:ext uri="{BB962C8B-B14F-4D97-AF65-F5344CB8AC3E}">
        <p14:creationId xmlns:p14="http://schemas.microsoft.com/office/powerpoint/2010/main" val="11396124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66C2428F-9B17-4A76-A4B7-42C7F6042E3B}"/>
              </a:ext>
            </a:extLst>
          </p:cNvPr>
          <p:cNvSpPr>
            <a:spLocks noGrp="1"/>
          </p:cNvSpPr>
          <p:nvPr>
            <p:ph type="body" sz="quarter" idx="10"/>
          </p:nvPr>
        </p:nvSpPr>
        <p:spPr>
          <a:xfrm>
            <a:off x="288984" y="1156805"/>
            <a:ext cx="8566031" cy="5028871"/>
          </a:xfrm>
        </p:spPr>
        <p:txBody>
          <a:bodyPr>
            <a:normAutofit lnSpcReduction="10000"/>
          </a:bodyPr>
          <a:lstStyle/>
          <a:p>
            <a:r>
              <a:rPr lang="fr-FR" dirty="0"/>
              <a:t>Comment s’insère l’Intracting par rapport à la réalité du terrain en matière de rénovation énergétique ? </a:t>
            </a:r>
          </a:p>
          <a:p>
            <a:r>
              <a:rPr lang="fr-FR" dirty="0"/>
              <a:t>Quel bouquet de travaux ?</a:t>
            </a:r>
          </a:p>
          <a:p>
            <a:r>
              <a:rPr lang="fr-FR" dirty="0"/>
              <a:t>Les adhérents des SDE sont-ils à même de rentrer dans cette démarche ? Qui assume la maîtrise d’ouvrage (MOD / MOA) ? </a:t>
            </a:r>
          </a:p>
          <a:p>
            <a:r>
              <a:rPr lang="fr-FR" dirty="0"/>
              <a:t>Quels outils de suivi ? Quelle façon de suivre les économies ? </a:t>
            </a:r>
          </a:p>
          <a:p>
            <a:r>
              <a:rPr lang="fr-FR" dirty="0"/>
              <a:t>Le taux devrait-il être lié à la performance énergétique ?</a:t>
            </a:r>
          </a:p>
          <a:p>
            <a:r>
              <a:rPr lang="fr-FR" dirty="0"/>
              <a:t>Quel impact sur les dépenses de fonctionnement et dépenses d'investissement) ? </a:t>
            </a:r>
          </a:p>
          <a:p>
            <a:endParaRPr lang="fr-FR" dirty="0"/>
          </a:p>
          <a:p>
            <a:endParaRPr lang="fr-FR" dirty="0"/>
          </a:p>
        </p:txBody>
      </p:sp>
      <p:sp>
        <p:nvSpPr>
          <p:cNvPr id="3" name="Titre 2">
            <a:extLst>
              <a:ext uri="{FF2B5EF4-FFF2-40B4-BE49-F238E27FC236}">
                <a16:creationId xmlns:a16="http://schemas.microsoft.com/office/drawing/2014/main" id="{91C25E9D-3F20-44F8-8291-8A93571C88C9}"/>
              </a:ext>
            </a:extLst>
          </p:cNvPr>
          <p:cNvSpPr>
            <a:spLocks noGrp="1"/>
          </p:cNvSpPr>
          <p:nvPr>
            <p:ph type="title"/>
          </p:nvPr>
        </p:nvSpPr>
        <p:spPr/>
        <p:txBody>
          <a:bodyPr/>
          <a:lstStyle/>
          <a:p>
            <a:pPr marL="0" indent="0">
              <a:buNone/>
            </a:pPr>
            <a:r>
              <a:rPr lang="fr-FR" dirty="0"/>
              <a:t>Compte-rendu rapide du précèdent GT</a:t>
            </a:r>
          </a:p>
        </p:txBody>
      </p:sp>
      <p:sp>
        <p:nvSpPr>
          <p:cNvPr id="4" name="Espace réservé de la date 3">
            <a:extLst>
              <a:ext uri="{FF2B5EF4-FFF2-40B4-BE49-F238E27FC236}">
                <a16:creationId xmlns:a16="http://schemas.microsoft.com/office/drawing/2014/main" id="{97C8FD07-C904-4BB3-8166-5290AC8F0247}"/>
              </a:ext>
            </a:extLst>
          </p:cNvPr>
          <p:cNvSpPr>
            <a:spLocks noGrp="1"/>
          </p:cNvSpPr>
          <p:nvPr>
            <p:ph type="dt" sz="half" idx="2"/>
          </p:nvPr>
        </p:nvSpPr>
        <p:spPr/>
        <p:txBody>
          <a:bodyPr/>
          <a:lstStyle/>
          <a:p>
            <a:r>
              <a:rPr lang="fr-FR" dirty="0"/>
              <a:t>G. Perrin / H.Serougne</a:t>
            </a:r>
          </a:p>
        </p:txBody>
      </p:sp>
      <p:sp>
        <p:nvSpPr>
          <p:cNvPr id="5" name="Espace réservé du numéro de diapositive 4">
            <a:extLst>
              <a:ext uri="{FF2B5EF4-FFF2-40B4-BE49-F238E27FC236}">
                <a16:creationId xmlns:a16="http://schemas.microsoft.com/office/drawing/2014/main" id="{0D7F8013-0030-4AE2-9170-FF84D393619F}"/>
              </a:ext>
            </a:extLst>
          </p:cNvPr>
          <p:cNvSpPr>
            <a:spLocks noGrp="1"/>
          </p:cNvSpPr>
          <p:nvPr>
            <p:ph type="sldNum" sz="quarter" idx="4"/>
          </p:nvPr>
        </p:nvSpPr>
        <p:spPr/>
        <p:txBody>
          <a:bodyPr/>
          <a:lstStyle/>
          <a:p>
            <a:fld id="{E0E0DBF5-A871-4C07-8BC2-9FD70CC431DE}" type="slidenum">
              <a:rPr lang="fr-FR" smtClean="0"/>
              <a:t>2</a:t>
            </a:fld>
            <a:endParaRPr lang="fr-FR" dirty="0"/>
          </a:p>
        </p:txBody>
      </p:sp>
    </p:spTree>
    <p:extLst>
      <p:ext uri="{BB962C8B-B14F-4D97-AF65-F5344CB8AC3E}">
        <p14:creationId xmlns:p14="http://schemas.microsoft.com/office/powerpoint/2010/main" val="38257753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pied de page 2">
            <a:extLst>
              <a:ext uri="{FF2B5EF4-FFF2-40B4-BE49-F238E27FC236}">
                <a16:creationId xmlns:a16="http://schemas.microsoft.com/office/drawing/2014/main" id="{F64462B5-FFC1-4943-B89C-4B185674FD30}"/>
              </a:ext>
            </a:extLst>
          </p:cNvPr>
          <p:cNvSpPr>
            <a:spLocks noGrp="1"/>
          </p:cNvSpPr>
          <p:nvPr>
            <p:ph type="ftr" sz="quarter" idx="11"/>
          </p:nvPr>
        </p:nvSpPr>
        <p:spPr/>
        <p:txBody>
          <a:bodyPr/>
          <a:lstStyle/>
          <a:p>
            <a:r>
              <a:rPr lang="fr-FR" dirty="0"/>
              <a:t>Nom de la présentation et la date</a:t>
            </a:r>
          </a:p>
        </p:txBody>
      </p:sp>
      <p:sp>
        <p:nvSpPr>
          <p:cNvPr id="4" name="Espace réservé du numéro de diapositive 3">
            <a:extLst>
              <a:ext uri="{FF2B5EF4-FFF2-40B4-BE49-F238E27FC236}">
                <a16:creationId xmlns:a16="http://schemas.microsoft.com/office/drawing/2014/main" id="{B30CA644-6171-4F3B-B963-D9D6D2509414}"/>
              </a:ext>
            </a:extLst>
          </p:cNvPr>
          <p:cNvSpPr>
            <a:spLocks noGrp="1"/>
          </p:cNvSpPr>
          <p:nvPr>
            <p:ph type="sldNum" sz="quarter" idx="12"/>
          </p:nvPr>
        </p:nvSpPr>
        <p:spPr/>
        <p:txBody>
          <a:bodyPr/>
          <a:lstStyle/>
          <a:p>
            <a:fld id="{FF67EF60-D3B0-409C-88CD-C39F952AE724}" type="slidenum">
              <a:rPr lang="fr-FR" smtClean="0"/>
              <a:t>20</a:t>
            </a:fld>
            <a:endParaRPr lang="fr-FR" dirty="0"/>
          </a:p>
        </p:txBody>
      </p:sp>
      <p:sp>
        <p:nvSpPr>
          <p:cNvPr id="5" name="Titre 4">
            <a:extLst>
              <a:ext uri="{FF2B5EF4-FFF2-40B4-BE49-F238E27FC236}">
                <a16:creationId xmlns:a16="http://schemas.microsoft.com/office/drawing/2014/main" id="{C30913BE-73EE-44C2-B5FA-B19BDB04B27F}"/>
              </a:ext>
            </a:extLst>
          </p:cNvPr>
          <p:cNvSpPr>
            <a:spLocks noGrp="1"/>
          </p:cNvSpPr>
          <p:nvPr>
            <p:ph type="title"/>
          </p:nvPr>
        </p:nvSpPr>
        <p:spPr/>
        <p:txBody>
          <a:bodyPr/>
          <a:lstStyle/>
          <a:p>
            <a:pPr marL="0" indent="0">
              <a:buNone/>
            </a:pPr>
            <a:r>
              <a:rPr lang="fr-FR" dirty="0"/>
              <a:t>Pistes de réflexions </a:t>
            </a:r>
          </a:p>
        </p:txBody>
      </p:sp>
      <p:sp>
        <p:nvSpPr>
          <p:cNvPr id="6" name="Espace réservé du texte 5">
            <a:extLst>
              <a:ext uri="{FF2B5EF4-FFF2-40B4-BE49-F238E27FC236}">
                <a16:creationId xmlns:a16="http://schemas.microsoft.com/office/drawing/2014/main" id="{80AC1A45-A6C2-4C07-99F9-31DB766BC08B}"/>
              </a:ext>
            </a:extLst>
          </p:cNvPr>
          <p:cNvSpPr>
            <a:spLocks noGrp="1"/>
          </p:cNvSpPr>
          <p:nvPr>
            <p:ph type="body" sz="quarter" idx="13"/>
          </p:nvPr>
        </p:nvSpPr>
        <p:spPr>
          <a:xfrm>
            <a:off x="523029" y="933450"/>
            <a:ext cx="7905938" cy="4517974"/>
          </a:xfrm>
        </p:spPr>
        <p:txBody>
          <a:bodyPr/>
          <a:lstStyle/>
          <a:p>
            <a:r>
              <a:rPr lang="fr-FR" sz="1800" dirty="0"/>
              <a:t>Parfois pas de questionnement sur le temps de retour, gestion des urgences « il faut rénover la salle »</a:t>
            </a:r>
          </a:p>
          <a:p>
            <a:r>
              <a:rPr lang="fr-FR" sz="1800" dirty="0"/>
              <a:t>Donc temps de retour marginal, « accompagner la communes de façon énergétique car une fois la rénovation faite on y revient 20 ans après »</a:t>
            </a:r>
          </a:p>
          <a:p>
            <a:r>
              <a:rPr lang="fr-FR" sz="1800" dirty="0"/>
              <a:t>Aide les communes, idée de l’amendement, transfert de compétence ? Oui pour travaux les plus efficient possible, plus efficace. </a:t>
            </a:r>
            <a:r>
              <a:rPr lang="fr-FR" sz="1800" dirty="0">
                <a:solidFill>
                  <a:srgbClr val="FF0000"/>
                </a:solidFill>
              </a:rPr>
              <a:t>Intégration de la totalité de la démarche, performance énergétique, EE réallocation financier et dans le temps, situation au niveau locale pour un effet levier. Comparaison EP pour massifier. Massification EE, et intracting, + transfert de compétence pour une rénovation globale. </a:t>
            </a:r>
          </a:p>
          <a:p>
            <a:pPr marL="245345" indent="-245345">
              <a:buFont typeface="+mj-lt"/>
              <a:buAutoNum type="arabicPeriod"/>
            </a:pPr>
            <a:r>
              <a:rPr lang="fr-FR" sz="1800" dirty="0"/>
              <a:t>Ingénierie</a:t>
            </a:r>
          </a:p>
          <a:p>
            <a:pPr marL="245345" indent="-245345">
              <a:buFont typeface="+mj-lt"/>
              <a:buAutoNum type="arabicPeriod"/>
            </a:pPr>
            <a:r>
              <a:rPr lang="fr-FR" sz="1800" dirty="0"/>
              <a:t>Finance</a:t>
            </a:r>
          </a:p>
          <a:p>
            <a:pPr marL="245345" indent="-245345">
              <a:buFont typeface="+mj-lt"/>
              <a:buAutoNum type="arabicPeriod"/>
            </a:pPr>
            <a:r>
              <a:rPr lang="fr-FR" sz="1800" dirty="0"/>
              <a:t>Les deux </a:t>
            </a:r>
          </a:p>
          <a:p>
            <a:r>
              <a:rPr lang="fr-FR" sz="1800" dirty="0"/>
              <a:t>Graduation prestation et mode de financement ?</a:t>
            </a:r>
          </a:p>
          <a:p>
            <a:r>
              <a:rPr lang="fr-FR" sz="1800" dirty="0">
                <a:highlight>
                  <a:srgbClr val="FFFF00"/>
                </a:highlight>
              </a:rPr>
              <a:t>Potentiel nouveau mode de financement pour rénovation grands travaux (chaudières, vitrages, isolations, diagnostics préalable, potentiel de travaux) autre intracting</a:t>
            </a:r>
          </a:p>
          <a:p>
            <a:endParaRPr lang="fr-FR" dirty="0"/>
          </a:p>
        </p:txBody>
      </p:sp>
    </p:spTree>
    <p:extLst>
      <p:ext uri="{BB962C8B-B14F-4D97-AF65-F5344CB8AC3E}">
        <p14:creationId xmlns:p14="http://schemas.microsoft.com/office/powerpoint/2010/main" val="11934565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E1C1D5E2-0B8C-46EB-AF15-2B57E7199B97}"/>
              </a:ext>
            </a:extLst>
          </p:cNvPr>
          <p:cNvSpPr>
            <a:spLocks noGrp="1"/>
          </p:cNvSpPr>
          <p:nvPr>
            <p:ph type="body" sz="quarter" idx="10"/>
          </p:nvPr>
        </p:nvSpPr>
        <p:spPr/>
        <p:txBody>
          <a:bodyPr>
            <a:normAutofit lnSpcReduction="10000"/>
          </a:bodyPr>
          <a:lstStyle/>
          <a:p>
            <a:pPr marL="514350" indent="-514350">
              <a:buFont typeface="+mj-lt"/>
              <a:buAutoNum type="arabicPeriod"/>
            </a:pPr>
            <a:r>
              <a:rPr lang="fr-FR" dirty="0">
                <a:solidFill>
                  <a:schemeClr val="bg1">
                    <a:lumMod val="75000"/>
                  </a:schemeClr>
                </a:solidFill>
              </a:rPr>
              <a:t>Optimisation de l’approche technique de l’intracting : la capacité des SDE à assumer la mutualisation de la maitrise d’ouvrage : Moyens et Solutions</a:t>
            </a:r>
          </a:p>
          <a:p>
            <a:pPr marL="514350" indent="-514350">
              <a:buFont typeface="+mj-lt"/>
              <a:buAutoNum type="arabicPeriod"/>
            </a:pPr>
            <a:r>
              <a:rPr lang="fr-FR" dirty="0">
                <a:solidFill>
                  <a:schemeClr val="bg1">
                    <a:lumMod val="75000"/>
                  </a:schemeClr>
                </a:solidFill>
              </a:rPr>
              <a:t>Approche économique de l’intracting : la capacité des SDE à assumer la mutualisation de la maitrise d’ouvrage : Moyens et Solutions</a:t>
            </a:r>
          </a:p>
          <a:p>
            <a:pPr marL="514350" indent="-514350">
              <a:buFont typeface="+mj-lt"/>
              <a:buAutoNum type="arabicPeriod"/>
            </a:pPr>
            <a:r>
              <a:rPr lang="fr-FR" dirty="0"/>
              <a:t>Approche juridique de l’intracting, la capacité des SDE à assumer la mutualisation de la maitrise d’ouvrage : Moyens et Solutions</a:t>
            </a:r>
          </a:p>
          <a:p>
            <a:pPr marL="514350" indent="-514350">
              <a:buFont typeface="+mj-lt"/>
              <a:buAutoNum type="arabicPeriod"/>
            </a:pPr>
            <a:r>
              <a:rPr lang="fr-FR" dirty="0">
                <a:solidFill>
                  <a:schemeClr val="bg1">
                    <a:lumMod val="75000"/>
                  </a:schemeClr>
                </a:solidFill>
              </a:rPr>
              <a:t>Point d’avancement convention A : relations juridiques entre BDT/FNCCR/SDE/CT</a:t>
            </a:r>
          </a:p>
          <a:p>
            <a:pPr marL="514350" indent="-514350">
              <a:buFont typeface="+mj-lt"/>
              <a:buAutoNum type="arabicPeriod"/>
            </a:pPr>
            <a:endParaRPr lang="fr-FR" dirty="0"/>
          </a:p>
          <a:p>
            <a:pPr marL="514350" indent="-514350">
              <a:buFont typeface="+mj-lt"/>
              <a:buAutoNum type="arabicPeriod"/>
            </a:pPr>
            <a:endParaRPr lang="fr-FR" dirty="0"/>
          </a:p>
        </p:txBody>
      </p:sp>
      <p:sp>
        <p:nvSpPr>
          <p:cNvPr id="3" name="Titre 2">
            <a:extLst>
              <a:ext uri="{FF2B5EF4-FFF2-40B4-BE49-F238E27FC236}">
                <a16:creationId xmlns:a16="http://schemas.microsoft.com/office/drawing/2014/main" id="{23064F21-D4A3-4F2D-8CC9-34664297635E}"/>
              </a:ext>
            </a:extLst>
          </p:cNvPr>
          <p:cNvSpPr>
            <a:spLocks noGrp="1"/>
          </p:cNvSpPr>
          <p:nvPr>
            <p:ph type="title"/>
          </p:nvPr>
        </p:nvSpPr>
        <p:spPr/>
        <p:txBody>
          <a:bodyPr/>
          <a:lstStyle/>
          <a:p>
            <a:pPr marL="0" indent="0">
              <a:buNone/>
            </a:pPr>
            <a:r>
              <a:rPr lang="fr-FR" dirty="0"/>
              <a:t>Aujourd’hui 9 avril</a:t>
            </a:r>
          </a:p>
        </p:txBody>
      </p:sp>
      <p:sp>
        <p:nvSpPr>
          <p:cNvPr id="4" name="Espace réservé de la date 3">
            <a:extLst>
              <a:ext uri="{FF2B5EF4-FFF2-40B4-BE49-F238E27FC236}">
                <a16:creationId xmlns:a16="http://schemas.microsoft.com/office/drawing/2014/main" id="{BC33D07C-7D8D-46F6-A758-53A1B1725E84}"/>
              </a:ext>
            </a:extLst>
          </p:cNvPr>
          <p:cNvSpPr>
            <a:spLocks noGrp="1"/>
          </p:cNvSpPr>
          <p:nvPr>
            <p:ph type="dt" sz="half" idx="2"/>
          </p:nvPr>
        </p:nvSpPr>
        <p:spPr/>
        <p:txBody>
          <a:bodyPr/>
          <a:lstStyle/>
          <a:p>
            <a:r>
              <a:rPr lang="fr-FR" dirty="0"/>
              <a:t>G. Perrin / H.Serougne</a:t>
            </a:r>
          </a:p>
        </p:txBody>
      </p:sp>
      <p:sp>
        <p:nvSpPr>
          <p:cNvPr id="5" name="Espace réservé du numéro de diapositive 4">
            <a:extLst>
              <a:ext uri="{FF2B5EF4-FFF2-40B4-BE49-F238E27FC236}">
                <a16:creationId xmlns:a16="http://schemas.microsoft.com/office/drawing/2014/main" id="{360E61F8-4AF1-475C-B04D-F3604F033639}"/>
              </a:ext>
            </a:extLst>
          </p:cNvPr>
          <p:cNvSpPr>
            <a:spLocks noGrp="1"/>
          </p:cNvSpPr>
          <p:nvPr>
            <p:ph type="sldNum" sz="quarter" idx="4"/>
          </p:nvPr>
        </p:nvSpPr>
        <p:spPr/>
        <p:txBody>
          <a:bodyPr/>
          <a:lstStyle/>
          <a:p>
            <a:fld id="{E0E0DBF5-A871-4C07-8BC2-9FD70CC431DE}" type="slidenum">
              <a:rPr lang="fr-FR" smtClean="0"/>
              <a:t>21</a:t>
            </a:fld>
            <a:endParaRPr lang="fr-FR" dirty="0"/>
          </a:p>
        </p:txBody>
      </p:sp>
    </p:spTree>
    <p:extLst>
      <p:ext uri="{BB962C8B-B14F-4D97-AF65-F5344CB8AC3E}">
        <p14:creationId xmlns:p14="http://schemas.microsoft.com/office/powerpoint/2010/main" val="29827641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E1C1D5E2-0B8C-46EB-AF15-2B57E7199B97}"/>
              </a:ext>
            </a:extLst>
          </p:cNvPr>
          <p:cNvSpPr>
            <a:spLocks noGrp="1"/>
          </p:cNvSpPr>
          <p:nvPr>
            <p:ph type="body" sz="quarter" idx="10"/>
          </p:nvPr>
        </p:nvSpPr>
        <p:spPr/>
        <p:txBody>
          <a:bodyPr>
            <a:normAutofit lnSpcReduction="10000"/>
          </a:bodyPr>
          <a:lstStyle/>
          <a:p>
            <a:pPr marL="514350" indent="-514350">
              <a:buFont typeface="+mj-lt"/>
              <a:buAutoNum type="arabicPeriod"/>
            </a:pPr>
            <a:r>
              <a:rPr lang="fr-FR" dirty="0">
                <a:solidFill>
                  <a:schemeClr val="bg1">
                    <a:lumMod val="75000"/>
                  </a:schemeClr>
                </a:solidFill>
              </a:rPr>
              <a:t>Optimisation de l’approche technique de l’intracting : la capacité des SDE à assumer la mutualisation de la maitrise d’ouvrage : Moyens et Solutions</a:t>
            </a:r>
          </a:p>
          <a:p>
            <a:pPr marL="514350" indent="-514350">
              <a:buFont typeface="+mj-lt"/>
              <a:buAutoNum type="arabicPeriod"/>
            </a:pPr>
            <a:r>
              <a:rPr lang="fr-FR" dirty="0">
                <a:solidFill>
                  <a:schemeClr val="bg1">
                    <a:lumMod val="75000"/>
                  </a:schemeClr>
                </a:solidFill>
              </a:rPr>
              <a:t>Approche économique de l’intracting : la capacité des SDE à assumer la mutualisation de la maitrise d’ouvrage : Moyens et Solutions</a:t>
            </a:r>
          </a:p>
          <a:p>
            <a:pPr marL="514350" indent="-514350">
              <a:buFont typeface="+mj-lt"/>
              <a:buAutoNum type="arabicPeriod"/>
            </a:pPr>
            <a:r>
              <a:rPr lang="fr-FR" dirty="0">
                <a:solidFill>
                  <a:schemeClr val="bg1">
                    <a:lumMod val="75000"/>
                  </a:schemeClr>
                </a:solidFill>
              </a:rPr>
              <a:t>Approche juridique de l’intracting, la capacité des SDE à assumer la mutualisation de la maitrise d’ouvrage : Moyens et Solutions</a:t>
            </a:r>
          </a:p>
          <a:p>
            <a:pPr marL="514350" indent="-514350">
              <a:buFont typeface="+mj-lt"/>
              <a:buAutoNum type="arabicPeriod"/>
            </a:pPr>
            <a:r>
              <a:rPr lang="fr-FR" dirty="0"/>
              <a:t>Point d’avancement convention A : relations juridiques entre BDT/FNCCR/SDE/CT</a:t>
            </a:r>
          </a:p>
          <a:p>
            <a:pPr marL="514350" indent="-514350">
              <a:buFont typeface="+mj-lt"/>
              <a:buAutoNum type="arabicPeriod"/>
            </a:pPr>
            <a:endParaRPr lang="fr-FR" dirty="0"/>
          </a:p>
          <a:p>
            <a:pPr marL="514350" indent="-514350">
              <a:buFont typeface="+mj-lt"/>
              <a:buAutoNum type="arabicPeriod"/>
            </a:pPr>
            <a:endParaRPr lang="fr-FR" dirty="0"/>
          </a:p>
        </p:txBody>
      </p:sp>
      <p:sp>
        <p:nvSpPr>
          <p:cNvPr id="3" name="Titre 2">
            <a:extLst>
              <a:ext uri="{FF2B5EF4-FFF2-40B4-BE49-F238E27FC236}">
                <a16:creationId xmlns:a16="http://schemas.microsoft.com/office/drawing/2014/main" id="{23064F21-D4A3-4F2D-8CC9-34664297635E}"/>
              </a:ext>
            </a:extLst>
          </p:cNvPr>
          <p:cNvSpPr>
            <a:spLocks noGrp="1"/>
          </p:cNvSpPr>
          <p:nvPr>
            <p:ph type="title"/>
          </p:nvPr>
        </p:nvSpPr>
        <p:spPr/>
        <p:txBody>
          <a:bodyPr/>
          <a:lstStyle/>
          <a:p>
            <a:pPr marL="0" indent="0">
              <a:buNone/>
            </a:pPr>
            <a:r>
              <a:rPr lang="fr-FR" dirty="0"/>
              <a:t>Aujourd’hui 9 avril</a:t>
            </a:r>
          </a:p>
        </p:txBody>
      </p:sp>
      <p:sp>
        <p:nvSpPr>
          <p:cNvPr id="4" name="Espace réservé de la date 3">
            <a:extLst>
              <a:ext uri="{FF2B5EF4-FFF2-40B4-BE49-F238E27FC236}">
                <a16:creationId xmlns:a16="http://schemas.microsoft.com/office/drawing/2014/main" id="{BC33D07C-7D8D-46F6-A758-53A1B1725E84}"/>
              </a:ext>
            </a:extLst>
          </p:cNvPr>
          <p:cNvSpPr>
            <a:spLocks noGrp="1"/>
          </p:cNvSpPr>
          <p:nvPr>
            <p:ph type="dt" sz="half" idx="2"/>
          </p:nvPr>
        </p:nvSpPr>
        <p:spPr/>
        <p:txBody>
          <a:bodyPr/>
          <a:lstStyle/>
          <a:p>
            <a:r>
              <a:rPr lang="fr-FR" dirty="0"/>
              <a:t>G. Perrin / H.Serougne</a:t>
            </a:r>
          </a:p>
        </p:txBody>
      </p:sp>
      <p:sp>
        <p:nvSpPr>
          <p:cNvPr id="5" name="Espace réservé du numéro de diapositive 4">
            <a:extLst>
              <a:ext uri="{FF2B5EF4-FFF2-40B4-BE49-F238E27FC236}">
                <a16:creationId xmlns:a16="http://schemas.microsoft.com/office/drawing/2014/main" id="{360E61F8-4AF1-475C-B04D-F3604F033639}"/>
              </a:ext>
            </a:extLst>
          </p:cNvPr>
          <p:cNvSpPr>
            <a:spLocks noGrp="1"/>
          </p:cNvSpPr>
          <p:nvPr>
            <p:ph type="sldNum" sz="quarter" idx="4"/>
          </p:nvPr>
        </p:nvSpPr>
        <p:spPr/>
        <p:txBody>
          <a:bodyPr/>
          <a:lstStyle/>
          <a:p>
            <a:fld id="{E0E0DBF5-A871-4C07-8BC2-9FD70CC431DE}" type="slidenum">
              <a:rPr lang="fr-FR" smtClean="0"/>
              <a:t>22</a:t>
            </a:fld>
            <a:endParaRPr lang="fr-FR" dirty="0"/>
          </a:p>
        </p:txBody>
      </p:sp>
    </p:spTree>
    <p:extLst>
      <p:ext uri="{BB962C8B-B14F-4D97-AF65-F5344CB8AC3E}">
        <p14:creationId xmlns:p14="http://schemas.microsoft.com/office/powerpoint/2010/main" val="4143253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044973DA-7F0E-4114-A677-E05CEE0EECD6}"/>
              </a:ext>
            </a:extLst>
          </p:cNvPr>
          <p:cNvSpPr>
            <a:spLocks noGrp="1"/>
          </p:cNvSpPr>
          <p:nvPr>
            <p:ph type="body" sz="quarter" idx="10"/>
          </p:nvPr>
        </p:nvSpPr>
        <p:spPr>
          <a:xfrm>
            <a:off x="95250" y="836764"/>
            <a:ext cx="8936607" cy="5668953"/>
          </a:xfrm>
        </p:spPr>
        <p:txBody>
          <a:bodyPr>
            <a:normAutofit fontScale="70000" lnSpcReduction="20000"/>
          </a:bodyPr>
          <a:lstStyle/>
          <a:p>
            <a:r>
              <a:rPr lang="fr-FR" dirty="0"/>
              <a:t>Assistance maitrise d’ouvrage : exclusion </a:t>
            </a:r>
          </a:p>
          <a:p>
            <a:r>
              <a:rPr lang="fr-FR" dirty="0"/>
              <a:t>Mandat, maitrise d’ouvrage délégué, </a:t>
            </a:r>
          </a:p>
          <a:p>
            <a:r>
              <a:rPr lang="fr-FR" dirty="0"/>
              <a:t>Co-Maitrise d’ouvrage : la MOP, compétence simultanée co-maitrise d’ouvrage délégué via un mandat </a:t>
            </a:r>
          </a:p>
          <a:p>
            <a:r>
              <a:rPr lang="fr-FR" dirty="0"/>
              <a:t>Travaux font l’objet de la convention, contenu du mandat de maitrise d’ouvrage </a:t>
            </a:r>
          </a:p>
          <a:p>
            <a:r>
              <a:rPr lang="fr-FR" dirty="0"/>
              <a:t>Partie financement reste au mandant d’assurer le financement, la loi prévoit expressément le financement de ces travaux, maitrise d’ouvrage déléguée, exception sur le financement, le SDE doit être habilité, de façon statutaire pour intégrer tel ou tel compétence, et ici le cas législatif. Modifier à une modification statutaire mais juridiquement viable. </a:t>
            </a:r>
          </a:p>
          <a:p>
            <a:r>
              <a:rPr lang="fr-FR" dirty="0">
                <a:solidFill>
                  <a:srgbClr val="FF0000"/>
                </a:solidFill>
                <a:highlight>
                  <a:srgbClr val="FFFF00"/>
                </a:highlight>
              </a:rPr>
              <a:t>Etablissement de crédit</a:t>
            </a:r>
            <a:r>
              <a:rPr lang="fr-FR" dirty="0"/>
              <a:t>, doute à lever. Risque de requalification en établissement de crédit, financement es ces travaux, ça ne suffit pas entièrement à tout risque car il pourrait assurer le financement avec d’autres organismes.</a:t>
            </a:r>
          </a:p>
          <a:p>
            <a:r>
              <a:rPr lang="fr-FR" dirty="0"/>
              <a:t>Solutions ?</a:t>
            </a:r>
          </a:p>
          <a:p>
            <a:r>
              <a:rPr lang="fr-FR" dirty="0"/>
              <a:t>Terme de consommateur mal choisi, car terme idoine : « client final »</a:t>
            </a:r>
          </a:p>
          <a:p>
            <a:r>
              <a:rPr lang="fr-FR" dirty="0"/>
              <a:t>Denier alinéa L2222-34 EPCI en matière de PCAET et AODE sont compétent</a:t>
            </a:r>
          </a:p>
          <a:p>
            <a:r>
              <a:rPr lang="fr-FR" dirty="0">
                <a:highlight>
                  <a:srgbClr val="FFFF00"/>
                </a:highlight>
              </a:rPr>
              <a:t>L-551-5 (Code monétaire) logique groupement d’achat, AO, achat revente exception monopole bancaire (à creuser)</a:t>
            </a:r>
          </a:p>
          <a:p>
            <a:endParaRPr lang="fr-FR" dirty="0"/>
          </a:p>
        </p:txBody>
      </p:sp>
      <p:sp>
        <p:nvSpPr>
          <p:cNvPr id="3" name="Titre 2">
            <a:extLst>
              <a:ext uri="{FF2B5EF4-FFF2-40B4-BE49-F238E27FC236}">
                <a16:creationId xmlns:a16="http://schemas.microsoft.com/office/drawing/2014/main" id="{63E036A1-5940-4B99-8849-BA1A947D522F}"/>
              </a:ext>
            </a:extLst>
          </p:cNvPr>
          <p:cNvSpPr>
            <a:spLocks noGrp="1"/>
          </p:cNvSpPr>
          <p:nvPr>
            <p:ph type="title"/>
          </p:nvPr>
        </p:nvSpPr>
        <p:spPr/>
        <p:txBody>
          <a:bodyPr/>
          <a:lstStyle/>
          <a:p>
            <a:pPr marL="0" indent="0">
              <a:buNone/>
            </a:pPr>
            <a:r>
              <a:rPr lang="fr-FR" dirty="0"/>
              <a:t>Point juridique – base </a:t>
            </a:r>
          </a:p>
        </p:txBody>
      </p:sp>
      <p:sp>
        <p:nvSpPr>
          <p:cNvPr id="4" name="Espace réservé de la date 3">
            <a:extLst>
              <a:ext uri="{FF2B5EF4-FFF2-40B4-BE49-F238E27FC236}">
                <a16:creationId xmlns:a16="http://schemas.microsoft.com/office/drawing/2014/main" id="{526ABA06-7789-4DE0-9D5D-495EE2E294D4}"/>
              </a:ext>
            </a:extLst>
          </p:cNvPr>
          <p:cNvSpPr>
            <a:spLocks noGrp="1"/>
          </p:cNvSpPr>
          <p:nvPr>
            <p:ph type="dt" sz="half" idx="2"/>
          </p:nvPr>
        </p:nvSpPr>
        <p:spPr/>
        <p:txBody>
          <a:bodyPr/>
          <a:lstStyle/>
          <a:p>
            <a:r>
              <a:rPr lang="fr-FR" dirty="0"/>
              <a:t>G. Perrin / H.Serougne</a:t>
            </a:r>
          </a:p>
        </p:txBody>
      </p:sp>
      <p:sp>
        <p:nvSpPr>
          <p:cNvPr id="5" name="Espace réservé du numéro de diapositive 4">
            <a:extLst>
              <a:ext uri="{FF2B5EF4-FFF2-40B4-BE49-F238E27FC236}">
                <a16:creationId xmlns:a16="http://schemas.microsoft.com/office/drawing/2014/main" id="{C07372E8-B248-40E8-9EEF-13F33F4162D2}"/>
              </a:ext>
            </a:extLst>
          </p:cNvPr>
          <p:cNvSpPr>
            <a:spLocks noGrp="1"/>
          </p:cNvSpPr>
          <p:nvPr>
            <p:ph type="sldNum" sz="quarter" idx="4"/>
          </p:nvPr>
        </p:nvSpPr>
        <p:spPr/>
        <p:txBody>
          <a:bodyPr/>
          <a:lstStyle/>
          <a:p>
            <a:fld id="{E0E0DBF5-A871-4C07-8BC2-9FD70CC431DE}" type="slidenum">
              <a:rPr lang="fr-FR" smtClean="0"/>
              <a:t>23</a:t>
            </a:fld>
            <a:endParaRPr lang="fr-FR" dirty="0"/>
          </a:p>
        </p:txBody>
      </p:sp>
    </p:spTree>
    <p:extLst>
      <p:ext uri="{BB962C8B-B14F-4D97-AF65-F5344CB8AC3E}">
        <p14:creationId xmlns:p14="http://schemas.microsoft.com/office/powerpoint/2010/main" val="23158100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3FE96639-0513-4626-BFC4-7CF653DA024B}"/>
              </a:ext>
            </a:extLst>
          </p:cNvPr>
          <p:cNvSpPr>
            <a:spLocks noGrp="1"/>
          </p:cNvSpPr>
          <p:nvPr>
            <p:ph type="body" sz="quarter" idx="10"/>
          </p:nvPr>
        </p:nvSpPr>
        <p:spPr>
          <a:xfrm>
            <a:off x="207572" y="836764"/>
            <a:ext cx="8566031" cy="5028871"/>
          </a:xfrm>
        </p:spPr>
        <p:txBody>
          <a:bodyPr>
            <a:normAutofit lnSpcReduction="10000"/>
          </a:bodyPr>
          <a:lstStyle/>
          <a:p>
            <a:r>
              <a:rPr lang="fr-FR" dirty="0"/>
              <a:t>Habilitation législative et statutaire quelle forme ?</a:t>
            </a:r>
          </a:p>
          <a:p>
            <a:r>
              <a:rPr lang="fr-FR" dirty="0"/>
              <a:t>Compétence AODE conformément à l’article L2224-34</a:t>
            </a:r>
          </a:p>
          <a:p>
            <a:r>
              <a:rPr lang="fr-FR" dirty="0"/>
              <a:t>Compétence connexe = habilitation à agir</a:t>
            </a:r>
          </a:p>
          <a:p>
            <a:r>
              <a:rPr lang="fr-FR" dirty="0"/>
              <a:t>Pour éviter la requalification en établissement de crédit, si on intègre un versement de contribution différent du montant de l'emprunt en ajoutant des prestations de service, est-ce suffisant ?</a:t>
            </a:r>
          </a:p>
          <a:p>
            <a:r>
              <a:rPr lang="fr-FR" dirty="0"/>
              <a:t>Package technique et financier ? </a:t>
            </a:r>
          </a:p>
          <a:p>
            <a:r>
              <a:rPr lang="fr-FR" dirty="0"/>
              <a:t>Graduation intervention des syndicats dans la rénovation énergétique – compétence optionnelle</a:t>
            </a:r>
          </a:p>
          <a:p>
            <a:r>
              <a:rPr lang="fr-FR" dirty="0"/>
              <a:t>Intervient pour le compte des services en régie </a:t>
            </a:r>
          </a:p>
        </p:txBody>
      </p:sp>
      <p:sp>
        <p:nvSpPr>
          <p:cNvPr id="3" name="Titre 2">
            <a:extLst>
              <a:ext uri="{FF2B5EF4-FFF2-40B4-BE49-F238E27FC236}">
                <a16:creationId xmlns:a16="http://schemas.microsoft.com/office/drawing/2014/main" id="{B60BD7E3-F7A4-4A87-BF7A-B5FD6E005C5F}"/>
              </a:ext>
            </a:extLst>
          </p:cNvPr>
          <p:cNvSpPr>
            <a:spLocks noGrp="1"/>
          </p:cNvSpPr>
          <p:nvPr>
            <p:ph type="title"/>
          </p:nvPr>
        </p:nvSpPr>
        <p:spPr/>
        <p:txBody>
          <a:bodyPr/>
          <a:lstStyle/>
          <a:p>
            <a:r>
              <a:rPr lang="fr-FR" dirty="0"/>
              <a:t>Point juridique</a:t>
            </a:r>
          </a:p>
        </p:txBody>
      </p:sp>
      <p:sp>
        <p:nvSpPr>
          <p:cNvPr id="4" name="Espace réservé de la date 3">
            <a:extLst>
              <a:ext uri="{FF2B5EF4-FFF2-40B4-BE49-F238E27FC236}">
                <a16:creationId xmlns:a16="http://schemas.microsoft.com/office/drawing/2014/main" id="{07768F3D-1520-4B96-AA86-5349D01D886E}"/>
              </a:ext>
            </a:extLst>
          </p:cNvPr>
          <p:cNvSpPr>
            <a:spLocks noGrp="1"/>
          </p:cNvSpPr>
          <p:nvPr>
            <p:ph type="dt" sz="half" idx="2"/>
          </p:nvPr>
        </p:nvSpPr>
        <p:spPr/>
        <p:txBody>
          <a:bodyPr/>
          <a:lstStyle/>
          <a:p>
            <a:r>
              <a:rPr lang="fr-FR" dirty="0"/>
              <a:t>G. Perrin / H.Serougne</a:t>
            </a:r>
          </a:p>
        </p:txBody>
      </p:sp>
      <p:sp>
        <p:nvSpPr>
          <p:cNvPr id="5" name="Espace réservé du numéro de diapositive 4">
            <a:extLst>
              <a:ext uri="{FF2B5EF4-FFF2-40B4-BE49-F238E27FC236}">
                <a16:creationId xmlns:a16="http://schemas.microsoft.com/office/drawing/2014/main" id="{08A3FF0C-731C-467C-BB87-B4819F9D5968}"/>
              </a:ext>
            </a:extLst>
          </p:cNvPr>
          <p:cNvSpPr>
            <a:spLocks noGrp="1"/>
          </p:cNvSpPr>
          <p:nvPr>
            <p:ph type="sldNum" sz="quarter" idx="4"/>
          </p:nvPr>
        </p:nvSpPr>
        <p:spPr/>
        <p:txBody>
          <a:bodyPr/>
          <a:lstStyle/>
          <a:p>
            <a:fld id="{E0E0DBF5-A871-4C07-8BC2-9FD70CC431DE}" type="slidenum">
              <a:rPr lang="fr-FR" smtClean="0"/>
              <a:t>24</a:t>
            </a:fld>
            <a:endParaRPr lang="fr-FR" dirty="0"/>
          </a:p>
        </p:txBody>
      </p:sp>
    </p:spTree>
    <p:extLst>
      <p:ext uri="{BB962C8B-B14F-4D97-AF65-F5344CB8AC3E}">
        <p14:creationId xmlns:p14="http://schemas.microsoft.com/office/powerpoint/2010/main" val="16706923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3FE96639-0513-4626-BFC4-7CF653DA024B}"/>
              </a:ext>
            </a:extLst>
          </p:cNvPr>
          <p:cNvSpPr>
            <a:spLocks noGrp="1"/>
          </p:cNvSpPr>
          <p:nvPr>
            <p:ph type="body" sz="quarter" idx="10"/>
          </p:nvPr>
        </p:nvSpPr>
        <p:spPr>
          <a:xfrm>
            <a:off x="207572" y="836764"/>
            <a:ext cx="8566031" cy="5028871"/>
          </a:xfrm>
        </p:spPr>
        <p:txBody>
          <a:bodyPr>
            <a:normAutofit/>
          </a:bodyPr>
          <a:lstStyle/>
          <a:p>
            <a:r>
              <a:rPr lang="fr-FR" dirty="0"/>
              <a:t>Fonds de concours</a:t>
            </a:r>
          </a:p>
          <a:p>
            <a:r>
              <a:rPr lang="fr-FR" dirty="0"/>
              <a:t>Accompagnement MO de base, en matière de maitrise de la demande d’énergie </a:t>
            </a:r>
          </a:p>
          <a:p>
            <a:r>
              <a:rPr lang="fr-FR" dirty="0"/>
              <a:t>Degré d’intervention souhaité</a:t>
            </a:r>
          </a:p>
        </p:txBody>
      </p:sp>
      <p:sp>
        <p:nvSpPr>
          <p:cNvPr id="3" name="Titre 2">
            <a:extLst>
              <a:ext uri="{FF2B5EF4-FFF2-40B4-BE49-F238E27FC236}">
                <a16:creationId xmlns:a16="http://schemas.microsoft.com/office/drawing/2014/main" id="{B60BD7E3-F7A4-4A87-BF7A-B5FD6E005C5F}"/>
              </a:ext>
            </a:extLst>
          </p:cNvPr>
          <p:cNvSpPr>
            <a:spLocks noGrp="1"/>
          </p:cNvSpPr>
          <p:nvPr>
            <p:ph type="title"/>
          </p:nvPr>
        </p:nvSpPr>
        <p:spPr/>
        <p:txBody>
          <a:bodyPr/>
          <a:lstStyle/>
          <a:p>
            <a:r>
              <a:rPr lang="fr-FR" dirty="0"/>
              <a:t>Point juridique</a:t>
            </a:r>
          </a:p>
        </p:txBody>
      </p:sp>
      <p:sp>
        <p:nvSpPr>
          <p:cNvPr id="4" name="Espace réservé de la date 3">
            <a:extLst>
              <a:ext uri="{FF2B5EF4-FFF2-40B4-BE49-F238E27FC236}">
                <a16:creationId xmlns:a16="http://schemas.microsoft.com/office/drawing/2014/main" id="{07768F3D-1520-4B96-AA86-5349D01D886E}"/>
              </a:ext>
            </a:extLst>
          </p:cNvPr>
          <p:cNvSpPr>
            <a:spLocks noGrp="1"/>
          </p:cNvSpPr>
          <p:nvPr>
            <p:ph type="dt" sz="half" idx="2"/>
          </p:nvPr>
        </p:nvSpPr>
        <p:spPr/>
        <p:txBody>
          <a:bodyPr/>
          <a:lstStyle/>
          <a:p>
            <a:r>
              <a:rPr lang="fr-FR" dirty="0"/>
              <a:t>G. Perrin / H.Serougne</a:t>
            </a:r>
          </a:p>
        </p:txBody>
      </p:sp>
      <p:sp>
        <p:nvSpPr>
          <p:cNvPr id="5" name="Espace réservé du numéro de diapositive 4">
            <a:extLst>
              <a:ext uri="{FF2B5EF4-FFF2-40B4-BE49-F238E27FC236}">
                <a16:creationId xmlns:a16="http://schemas.microsoft.com/office/drawing/2014/main" id="{08A3FF0C-731C-467C-BB87-B4819F9D5968}"/>
              </a:ext>
            </a:extLst>
          </p:cNvPr>
          <p:cNvSpPr>
            <a:spLocks noGrp="1"/>
          </p:cNvSpPr>
          <p:nvPr>
            <p:ph type="sldNum" sz="quarter" idx="4"/>
          </p:nvPr>
        </p:nvSpPr>
        <p:spPr/>
        <p:txBody>
          <a:bodyPr/>
          <a:lstStyle/>
          <a:p>
            <a:fld id="{E0E0DBF5-A871-4C07-8BC2-9FD70CC431DE}" type="slidenum">
              <a:rPr lang="fr-FR" smtClean="0"/>
              <a:t>25</a:t>
            </a:fld>
            <a:endParaRPr lang="fr-FR" dirty="0"/>
          </a:p>
        </p:txBody>
      </p:sp>
    </p:spTree>
    <p:extLst>
      <p:ext uri="{BB962C8B-B14F-4D97-AF65-F5344CB8AC3E}">
        <p14:creationId xmlns:p14="http://schemas.microsoft.com/office/powerpoint/2010/main" val="478205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775534C6-B2A8-4107-A427-62AA56A9D1EC}"/>
              </a:ext>
            </a:extLst>
          </p:cNvPr>
          <p:cNvSpPr>
            <a:spLocks noGrp="1"/>
          </p:cNvSpPr>
          <p:nvPr>
            <p:ph type="title"/>
          </p:nvPr>
        </p:nvSpPr>
        <p:spPr/>
        <p:txBody>
          <a:bodyPr/>
          <a:lstStyle/>
          <a:p>
            <a:pPr marL="0" indent="0">
              <a:buNone/>
            </a:pPr>
            <a:r>
              <a:rPr lang="fr-FR" dirty="0"/>
              <a:t>Rappel principe convention A</a:t>
            </a:r>
          </a:p>
        </p:txBody>
      </p:sp>
      <p:sp>
        <p:nvSpPr>
          <p:cNvPr id="4" name="Espace réservé de la date 3">
            <a:extLst>
              <a:ext uri="{FF2B5EF4-FFF2-40B4-BE49-F238E27FC236}">
                <a16:creationId xmlns:a16="http://schemas.microsoft.com/office/drawing/2014/main" id="{206A0DFD-DC09-4107-9D32-579C592FAEDF}"/>
              </a:ext>
            </a:extLst>
          </p:cNvPr>
          <p:cNvSpPr>
            <a:spLocks noGrp="1"/>
          </p:cNvSpPr>
          <p:nvPr>
            <p:ph type="dt" sz="half" idx="2"/>
          </p:nvPr>
        </p:nvSpPr>
        <p:spPr/>
        <p:txBody>
          <a:bodyPr/>
          <a:lstStyle/>
          <a:p>
            <a:r>
              <a:rPr lang="fr-FR" dirty="0"/>
              <a:t>G. Perrin / H.Serougne</a:t>
            </a:r>
          </a:p>
        </p:txBody>
      </p:sp>
      <p:sp>
        <p:nvSpPr>
          <p:cNvPr id="5" name="Espace réservé du numéro de diapositive 4">
            <a:extLst>
              <a:ext uri="{FF2B5EF4-FFF2-40B4-BE49-F238E27FC236}">
                <a16:creationId xmlns:a16="http://schemas.microsoft.com/office/drawing/2014/main" id="{3FF13E3E-2C56-49D8-9E9E-D4A8B8FD9D32}"/>
              </a:ext>
            </a:extLst>
          </p:cNvPr>
          <p:cNvSpPr>
            <a:spLocks noGrp="1"/>
          </p:cNvSpPr>
          <p:nvPr>
            <p:ph type="sldNum" sz="quarter" idx="4"/>
          </p:nvPr>
        </p:nvSpPr>
        <p:spPr/>
        <p:txBody>
          <a:bodyPr/>
          <a:lstStyle/>
          <a:p>
            <a:fld id="{E0E0DBF5-A871-4C07-8BC2-9FD70CC431DE}" type="slidenum">
              <a:rPr lang="fr-FR" smtClean="0"/>
              <a:t>26</a:t>
            </a:fld>
            <a:endParaRPr lang="fr-FR" dirty="0"/>
          </a:p>
        </p:txBody>
      </p:sp>
      <p:pic>
        <p:nvPicPr>
          <p:cNvPr id="8" name="Image 7">
            <a:extLst>
              <a:ext uri="{FF2B5EF4-FFF2-40B4-BE49-F238E27FC236}">
                <a16:creationId xmlns:a16="http://schemas.microsoft.com/office/drawing/2014/main" id="{50525270-EA92-4F8F-8F63-AC1F671ADEF8}"/>
              </a:ext>
            </a:extLst>
          </p:cNvPr>
          <p:cNvPicPr>
            <a:picLocks noChangeAspect="1"/>
          </p:cNvPicPr>
          <p:nvPr/>
        </p:nvPicPr>
        <p:blipFill>
          <a:blip r:embed="rId2"/>
          <a:stretch>
            <a:fillRect/>
          </a:stretch>
        </p:blipFill>
        <p:spPr>
          <a:xfrm>
            <a:off x="686354" y="1270571"/>
            <a:ext cx="7608467" cy="4761389"/>
          </a:xfrm>
          <a:prstGeom prst="rect">
            <a:avLst/>
          </a:prstGeom>
        </p:spPr>
      </p:pic>
      <p:sp>
        <p:nvSpPr>
          <p:cNvPr id="9" name="ZoneTexte 8">
            <a:extLst>
              <a:ext uri="{FF2B5EF4-FFF2-40B4-BE49-F238E27FC236}">
                <a16:creationId xmlns:a16="http://schemas.microsoft.com/office/drawing/2014/main" id="{BE7E92D1-D1D3-4333-927D-F676AFA5FA2E}"/>
              </a:ext>
            </a:extLst>
          </p:cNvPr>
          <p:cNvSpPr txBox="1"/>
          <p:nvPr/>
        </p:nvSpPr>
        <p:spPr>
          <a:xfrm>
            <a:off x="7223760" y="1971040"/>
            <a:ext cx="1717040" cy="646331"/>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ctr"/>
            <a:r>
              <a:rPr lang="fr-FR" dirty="0"/>
              <a:t>Convention A</a:t>
            </a:r>
          </a:p>
        </p:txBody>
      </p:sp>
      <p:sp>
        <p:nvSpPr>
          <p:cNvPr id="10" name="ZoneTexte 9">
            <a:extLst>
              <a:ext uri="{FF2B5EF4-FFF2-40B4-BE49-F238E27FC236}">
                <a16:creationId xmlns:a16="http://schemas.microsoft.com/office/drawing/2014/main" id="{D6974E9E-2D0A-4DAD-89C4-49AD8B16F420}"/>
              </a:ext>
            </a:extLst>
          </p:cNvPr>
          <p:cNvSpPr txBox="1"/>
          <p:nvPr/>
        </p:nvSpPr>
        <p:spPr>
          <a:xfrm>
            <a:off x="7245350" y="3338087"/>
            <a:ext cx="1717040" cy="369332"/>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fr-FR" dirty="0"/>
              <a:t>Convention B</a:t>
            </a:r>
          </a:p>
        </p:txBody>
      </p:sp>
      <p:sp>
        <p:nvSpPr>
          <p:cNvPr id="2" name="ZoneTexte 1">
            <a:extLst>
              <a:ext uri="{FF2B5EF4-FFF2-40B4-BE49-F238E27FC236}">
                <a16:creationId xmlns:a16="http://schemas.microsoft.com/office/drawing/2014/main" id="{54F06AC5-08B2-4617-AB9E-B4CB6AA6F4B6}"/>
              </a:ext>
            </a:extLst>
          </p:cNvPr>
          <p:cNvSpPr txBox="1"/>
          <p:nvPr/>
        </p:nvSpPr>
        <p:spPr>
          <a:xfrm>
            <a:off x="40375" y="5305388"/>
            <a:ext cx="6054570" cy="1200329"/>
          </a:xfrm>
          <a:prstGeom prst="rect">
            <a:avLst/>
          </a:prstGeom>
          <a:noFill/>
        </p:spPr>
        <p:txBody>
          <a:bodyPr wrap="square" rtlCol="0">
            <a:spAutoFit/>
          </a:bodyPr>
          <a:lstStyle/>
          <a:p>
            <a:r>
              <a:rPr lang="fr-FR" dirty="0"/>
              <a:t>La CDC prête aux SDE qui reversent ensuite aux communes selon leurs modalités propres et ensuite le SDE s'engage à rembourser les mensualités Parallèle avec COT/COP EnR de l’ADEME</a:t>
            </a:r>
          </a:p>
        </p:txBody>
      </p:sp>
    </p:spTree>
    <p:extLst>
      <p:ext uri="{BB962C8B-B14F-4D97-AF65-F5344CB8AC3E}">
        <p14:creationId xmlns:p14="http://schemas.microsoft.com/office/powerpoint/2010/main" val="32633100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55EB185E-5B2D-4078-92F8-DBC86904766A}"/>
              </a:ext>
            </a:extLst>
          </p:cNvPr>
          <p:cNvSpPr>
            <a:spLocks noGrp="1"/>
          </p:cNvSpPr>
          <p:nvPr>
            <p:ph type="body" sz="quarter" idx="10"/>
          </p:nvPr>
        </p:nvSpPr>
        <p:spPr/>
        <p:txBody>
          <a:bodyPr>
            <a:normAutofit fontScale="92500" lnSpcReduction="10000"/>
          </a:bodyPr>
          <a:lstStyle/>
          <a:p>
            <a:r>
              <a:rPr lang="fr-FR" dirty="0"/>
              <a:t>1er GT FNCCR/BDT/SDE : propositions d’évolutions possibles de l’intracting – 1/04 de 14h à 15h30</a:t>
            </a:r>
          </a:p>
          <a:p>
            <a:endParaRPr lang="fr-FR" dirty="0"/>
          </a:p>
          <a:p>
            <a:r>
              <a:rPr lang="fr-FR" dirty="0"/>
              <a:t>2ème GT FNCCR/BDT/SDE : la mutualisation de la maitrise d’ouvrage + retours des évolutions possibles + point juridique convention A – 9/04 matin</a:t>
            </a:r>
          </a:p>
          <a:p>
            <a:endParaRPr lang="fr-FR" dirty="0"/>
          </a:p>
          <a:p>
            <a:r>
              <a:rPr lang="fr-FR" b="1" dirty="0">
                <a:highlight>
                  <a:srgbClr val="FFFF00"/>
                </a:highlight>
              </a:rPr>
              <a:t>3ème GT FNCCR/BDT/SDE : retours des évolutions possibles + rédaction convention A– 24/04 après-midi</a:t>
            </a:r>
          </a:p>
          <a:p>
            <a:endParaRPr lang="fr-FR" dirty="0"/>
          </a:p>
          <a:p>
            <a:r>
              <a:rPr lang="fr-FR" dirty="0"/>
              <a:t>4ème GT FNCCR/SDE : rédaction convention B – 7/05 matin</a:t>
            </a:r>
          </a:p>
          <a:p>
            <a:endParaRPr lang="fr-FR" dirty="0"/>
          </a:p>
        </p:txBody>
      </p:sp>
      <p:sp>
        <p:nvSpPr>
          <p:cNvPr id="3" name="Titre 2">
            <a:extLst>
              <a:ext uri="{FF2B5EF4-FFF2-40B4-BE49-F238E27FC236}">
                <a16:creationId xmlns:a16="http://schemas.microsoft.com/office/drawing/2014/main" id="{E7D552C6-EB1F-473D-8B8E-AD66E90D5F96}"/>
              </a:ext>
            </a:extLst>
          </p:cNvPr>
          <p:cNvSpPr>
            <a:spLocks noGrp="1"/>
          </p:cNvSpPr>
          <p:nvPr>
            <p:ph type="title"/>
          </p:nvPr>
        </p:nvSpPr>
        <p:spPr/>
        <p:txBody>
          <a:bodyPr/>
          <a:lstStyle/>
          <a:p>
            <a:pPr marL="0" indent="0">
              <a:buNone/>
            </a:pPr>
            <a:r>
              <a:rPr lang="fr-FR" dirty="0"/>
              <a:t>Organisation de notre prochain GT – A bientôt !</a:t>
            </a:r>
          </a:p>
        </p:txBody>
      </p:sp>
      <p:sp>
        <p:nvSpPr>
          <p:cNvPr id="4" name="Espace réservé de la date 3">
            <a:extLst>
              <a:ext uri="{FF2B5EF4-FFF2-40B4-BE49-F238E27FC236}">
                <a16:creationId xmlns:a16="http://schemas.microsoft.com/office/drawing/2014/main" id="{5175317D-B151-4421-9EE1-BAF88BF274A3}"/>
              </a:ext>
            </a:extLst>
          </p:cNvPr>
          <p:cNvSpPr>
            <a:spLocks noGrp="1"/>
          </p:cNvSpPr>
          <p:nvPr>
            <p:ph type="dt" sz="half" idx="2"/>
          </p:nvPr>
        </p:nvSpPr>
        <p:spPr/>
        <p:txBody>
          <a:bodyPr/>
          <a:lstStyle/>
          <a:p>
            <a:r>
              <a:rPr lang="fr-FR" dirty="0"/>
              <a:t>G. Perrin / H.Serougne</a:t>
            </a:r>
          </a:p>
        </p:txBody>
      </p:sp>
      <p:sp>
        <p:nvSpPr>
          <p:cNvPr id="5" name="Espace réservé du numéro de diapositive 4">
            <a:extLst>
              <a:ext uri="{FF2B5EF4-FFF2-40B4-BE49-F238E27FC236}">
                <a16:creationId xmlns:a16="http://schemas.microsoft.com/office/drawing/2014/main" id="{06604F29-A6E9-4A7E-9938-6B2193433EFC}"/>
              </a:ext>
            </a:extLst>
          </p:cNvPr>
          <p:cNvSpPr>
            <a:spLocks noGrp="1"/>
          </p:cNvSpPr>
          <p:nvPr>
            <p:ph type="sldNum" sz="quarter" idx="4"/>
          </p:nvPr>
        </p:nvSpPr>
        <p:spPr/>
        <p:txBody>
          <a:bodyPr/>
          <a:lstStyle/>
          <a:p>
            <a:fld id="{E0E0DBF5-A871-4C07-8BC2-9FD70CC431DE}" type="slidenum">
              <a:rPr lang="fr-FR" smtClean="0"/>
              <a:t>27</a:t>
            </a:fld>
            <a:endParaRPr lang="fr-FR" dirty="0"/>
          </a:p>
        </p:txBody>
      </p:sp>
    </p:spTree>
    <p:extLst>
      <p:ext uri="{BB962C8B-B14F-4D97-AF65-F5344CB8AC3E}">
        <p14:creationId xmlns:p14="http://schemas.microsoft.com/office/powerpoint/2010/main" val="20470031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D86BD2A4-7F66-4F44-BD0B-5E765CFA7383}"/>
              </a:ext>
            </a:extLst>
          </p:cNvPr>
          <p:cNvSpPr>
            <a:spLocks noGrp="1"/>
          </p:cNvSpPr>
          <p:nvPr>
            <p:ph type="title"/>
          </p:nvPr>
        </p:nvSpPr>
        <p:spPr/>
        <p:txBody>
          <a:bodyPr/>
          <a:lstStyle/>
          <a:p>
            <a:pPr marL="0" indent="0">
              <a:buNone/>
            </a:pPr>
            <a:r>
              <a:rPr lang="fr-FR" dirty="0"/>
              <a:t>Vision commune FNCCR – BDT/CDC pour les nouveaux arrivants</a:t>
            </a:r>
          </a:p>
        </p:txBody>
      </p:sp>
      <p:sp>
        <p:nvSpPr>
          <p:cNvPr id="4" name="Espace réservé de la date 3">
            <a:extLst>
              <a:ext uri="{FF2B5EF4-FFF2-40B4-BE49-F238E27FC236}">
                <a16:creationId xmlns:a16="http://schemas.microsoft.com/office/drawing/2014/main" id="{F831E12C-3AB9-4563-A871-A82B1EF52613}"/>
              </a:ext>
            </a:extLst>
          </p:cNvPr>
          <p:cNvSpPr>
            <a:spLocks noGrp="1"/>
          </p:cNvSpPr>
          <p:nvPr>
            <p:ph type="dt" sz="half" idx="2"/>
          </p:nvPr>
        </p:nvSpPr>
        <p:spPr/>
        <p:txBody>
          <a:bodyPr/>
          <a:lstStyle/>
          <a:p>
            <a:r>
              <a:rPr lang="fr-FR" dirty="0"/>
              <a:t>G. Perrin / H.Serougne</a:t>
            </a:r>
          </a:p>
        </p:txBody>
      </p:sp>
      <p:sp>
        <p:nvSpPr>
          <p:cNvPr id="5" name="Espace réservé du numéro de diapositive 4">
            <a:extLst>
              <a:ext uri="{FF2B5EF4-FFF2-40B4-BE49-F238E27FC236}">
                <a16:creationId xmlns:a16="http://schemas.microsoft.com/office/drawing/2014/main" id="{93AEC05A-DBDE-43BD-9074-712BAFBE4536}"/>
              </a:ext>
            </a:extLst>
          </p:cNvPr>
          <p:cNvSpPr>
            <a:spLocks noGrp="1"/>
          </p:cNvSpPr>
          <p:nvPr>
            <p:ph type="sldNum" sz="quarter" idx="4"/>
          </p:nvPr>
        </p:nvSpPr>
        <p:spPr/>
        <p:txBody>
          <a:bodyPr/>
          <a:lstStyle/>
          <a:p>
            <a:fld id="{E0E0DBF5-A871-4C07-8BC2-9FD70CC431DE}" type="slidenum">
              <a:rPr lang="fr-FR" smtClean="0"/>
              <a:t>3</a:t>
            </a:fld>
            <a:endParaRPr lang="fr-FR" dirty="0"/>
          </a:p>
        </p:txBody>
      </p:sp>
      <p:graphicFrame>
        <p:nvGraphicFramePr>
          <p:cNvPr id="6" name="Diagramme 5">
            <a:extLst>
              <a:ext uri="{FF2B5EF4-FFF2-40B4-BE49-F238E27FC236}">
                <a16:creationId xmlns:a16="http://schemas.microsoft.com/office/drawing/2014/main" id="{41A75016-132C-41F5-AE75-B71E9C6686C7}"/>
              </a:ext>
            </a:extLst>
          </p:cNvPr>
          <p:cNvGraphicFramePr/>
          <p:nvPr>
            <p:extLst>
              <p:ext uri="{D42A27DB-BD31-4B8C-83A1-F6EECF244321}">
                <p14:modId xmlns:p14="http://schemas.microsoft.com/office/powerpoint/2010/main" val="506426759"/>
              </p:ext>
            </p:extLst>
          </p:nvPr>
        </p:nvGraphicFramePr>
        <p:xfrm>
          <a:off x="282946" y="711200"/>
          <a:ext cx="7753614" cy="56692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ZoneTexte 6">
            <a:extLst>
              <a:ext uri="{FF2B5EF4-FFF2-40B4-BE49-F238E27FC236}">
                <a16:creationId xmlns:a16="http://schemas.microsoft.com/office/drawing/2014/main" id="{A8FABE55-4003-4CE2-BB52-F5BEFA5CEC12}"/>
              </a:ext>
            </a:extLst>
          </p:cNvPr>
          <p:cNvSpPr txBox="1"/>
          <p:nvPr/>
        </p:nvSpPr>
        <p:spPr>
          <a:xfrm>
            <a:off x="1838193" y="5602113"/>
            <a:ext cx="2225040" cy="830997"/>
          </a:xfrm>
          <a:prstGeom prst="rect">
            <a:avLst/>
          </a:prstGeom>
          <a:noFill/>
        </p:spPr>
        <p:txBody>
          <a:bodyPr wrap="square" rtlCol="0">
            <a:spAutoFit/>
          </a:bodyPr>
          <a:lstStyle/>
          <a:p>
            <a:pPr algn="ctr"/>
            <a:r>
              <a:rPr lang="fr-FR" sz="2400" dirty="0"/>
              <a:t>= le syndicat d’énergie</a:t>
            </a:r>
          </a:p>
        </p:txBody>
      </p:sp>
    </p:spTree>
    <p:extLst>
      <p:ext uri="{BB962C8B-B14F-4D97-AF65-F5344CB8AC3E}">
        <p14:creationId xmlns:p14="http://schemas.microsoft.com/office/powerpoint/2010/main" val="29446109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775534C6-B2A8-4107-A427-62AA56A9D1EC}"/>
              </a:ext>
            </a:extLst>
          </p:cNvPr>
          <p:cNvSpPr>
            <a:spLocks noGrp="1"/>
          </p:cNvSpPr>
          <p:nvPr>
            <p:ph type="title"/>
          </p:nvPr>
        </p:nvSpPr>
        <p:spPr/>
        <p:txBody>
          <a:bodyPr/>
          <a:lstStyle/>
          <a:p>
            <a:pPr marL="0" indent="0">
              <a:buNone/>
            </a:pPr>
            <a:r>
              <a:rPr lang="fr-FR" dirty="0"/>
              <a:t>Rappel du principe de l’intracting</a:t>
            </a:r>
          </a:p>
        </p:txBody>
      </p:sp>
      <p:sp>
        <p:nvSpPr>
          <p:cNvPr id="4" name="Espace réservé de la date 3">
            <a:extLst>
              <a:ext uri="{FF2B5EF4-FFF2-40B4-BE49-F238E27FC236}">
                <a16:creationId xmlns:a16="http://schemas.microsoft.com/office/drawing/2014/main" id="{206A0DFD-DC09-4107-9D32-579C592FAEDF}"/>
              </a:ext>
            </a:extLst>
          </p:cNvPr>
          <p:cNvSpPr>
            <a:spLocks noGrp="1"/>
          </p:cNvSpPr>
          <p:nvPr>
            <p:ph type="dt" sz="half" idx="2"/>
          </p:nvPr>
        </p:nvSpPr>
        <p:spPr/>
        <p:txBody>
          <a:bodyPr/>
          <a:lstStyle/>
          <a:p>
            <a:r>
              <a:rPr lang="fr-FR" dirty="0"/>
              <a:t>G. Perrin / H.Serougne</a:t>
            </a:r>
          </a:p>
        </p:txBody>
      </p:sp>
      <p:sp>
        <p:nvSpPr>
          <p:cNvPr id="5" name="Espace réservé du numéro de diapositive 4">
            <a:extLst>
              <a:ext uri="{FF2B5EF4-FFF2-40B4-BE49-F238E27FC236}">
                <a16:creationId xmlns:a16="http://schemas.microsoft.com/office/drawing/2014/main" id="{3FF13E3E-2C56-49D8-9E9E-D4A8B8FD9D32}"/>
              </a:ext>
            </a:extLst>
          </p:cNvPr>
          <p:cNvSpPr>
            <a:spLocks noGrp="1"/>
          </p:cNvSpPr>
          <p:nvPr>
            <p:ph type="sldNum" sz="quarter" idx="4"/>
          </p:nvPr>
        </p:nvSpPr>
        <p:spPr/>
        <p:txBody>
          <a:bodyPr/>
          <a:lstStyle/>
          <a:p>
            <a:fld id="{E0E0DBF5-A871-4C07-8BC2-9FD70CC431DE}" type="slidenum">
              <a:rPr lang="fr-FR" smtClean="0"/>
              <a:t>4</a:t>
            </a:fld>
            <a:endParaRPr lang="fr-FR" dirty="0"/>
          </a:p>
        </p:txBody>
      </p:sp>
      <p:pic>
        <p:nvPicPr>
          <p:cNvPr id="8" name="Image 7">
            <a:extLst>
              <a:ext uri="{FF2B5EF4-FFF2-40B4-BE49-F238E27FC236}">
                <a16:creationId xmlns:a16="http://schemas.microsoft.com/office/drawing/2014/main" id="{50525270-EA92-4F8F-8F63-AC1F671ADEF8}"/>
              </a:ext>
            </a:extLst>
          </p:cNvPr>
          <p:cNvPicPr>
            <a:picLocks noChangeAspect="1"/>
          </p:cNvPicPr>
          <p:nvPr/>
        </p:nvPicPr>
        <p:blipFill>
          <a:blip r:embed="rId2"/>
          <a:stretch>
            <a:fillRect/>
          </a:stretch>
        </p:blipFill>
        <p:spPr>
          <a:xfrm>
            <a:off x="686354" y="1270571"/>
            <a:ext cx="7608467" cy="4761389"/>
          </a:xfrm>
          <a:prstGeom prst="rect">
            <a:avLst/>
          </a:prstGeom>
        </p:spPr>
      </p:pic>
      <p:sp>
        <p:nvSpPr>
          <p:cNvPr id="9" name="ZoneTexte 8">
            <a:extLst>
              <a:ext uri="{FF2B5EF4-FFF2-40B4-BE49-F238E27FC236}">
                <a16:creationId xmlns:a16="http://schemas.microsoft.com/office/drawing/2014/main" id="{BE7E92D1-D1D3-4333-927D-F676AFA5FA2E}"/>
              </a:ext>
            </a:extLst>
          </p:cNvPr>
          <p:cNvSpPr txBox="1"/>
          <p:nvPr/>
        </p:nvSpPr>
        <p:spPr>
          <a:xfrm>
            <a:off x="7223760" y="1971040"/>
            <a:ext cx="1717040" cy="646331"/>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ctr"/>
            <a:r>
              <a:rPr lang="fr-FR" dirty="0"/>
              <a:t>Convention A</a:t>
            </a:r>
          </a:p>
        </p:txBody>
      </p:sp>
      <p:sp>
        <p:nvSpPr>
          <p:cNvPr id="10" name="ZoneTexte 9">
            <a:extLst>
              <a:ext uri="{FF2B5EF4-FFF2-40B4-BE49-F238E27FC236}">
                <a16:creationId xmlns:a16="http://schemas.microsoft.com/office/drawing/2014/main" id="{D6974E9E-2D0A-4DAD-89C4-49AD8B16F420}"/>
              </a:ext>
            </a:extLst>
          </p:cNvPr>
          <p:cNvSpPr txBox="1"/>
          <p:nvPr/>
        </p:nvSpPr>
        <p:spPr>
          <a:xfrm>
            <a:off x="7245350" y="3338087"/>
            <a:ext cx="1717040" cy="369332"/>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fr-FR" dirty="0"/>
              <a:t>Convention B</a:t>
            </a:r>
          </a:p>
        </p:txBody>
      </p:sp>
      <p:sp>
        <p:nvSpPr>
          <p:cNvPr id="2" name="ZoneTexte 1">
            <a:extLst>
              <a:ext uri="{FF2B5EF4-FFF2-40B4-BE49-F238E27FC236}">
                <a16:creationId xmlns:a16="http://schemas.microsoft.com/office/drawing/2014/main" id="{54F06AC5-08B2-4617-AB9E-B4CB6AA6F4B6}"/>
              </a:ext>
            </a:extLst>
          </p:cNvPr>
          <p:cNvSpPr txBox="1"/>
          <p:nvPr/>
        </p:nvSpPr>
        <p:spPr>
          <a:xfrm>
            <a:off x="40375" y="5305388"/>
            <a:ext cx="6054570" cy="1200329"/>
          </a:xfrm>
          <a:prstGeom prst="rect">
            <a:avLst/>
          </a:prstGeom>
          <a:noFill/>
        </p:spPr>
        <p:txBody>
          <a:bodyPr wrap="square" rtlCol="0">
            <a:spAutoFit/>
          </a:bodyPr>
          <a:lstStyle/>
          <a:p>
            <a:r>
              <a:rPr lang="fr-FR" dirty="0"/>
              <a:t>La CDC prête aux SDE qui reversent ensuite aux communes selon leurs modalités propres et ensuite le SDE s'engage à rembourser les mensualités Parallèle avec COT/COP EnR de l’ADEME</a:t>
            </a:r>
          </a:p>
        </p:txBody>
      </p:sp>
    </p:spTree>
    <p:extLst>
      <p:ext uri="{BB962C8B-B14F-4D97-AF65-F5344CB8AC3E}">
        <p14:creationId xmlns:p14="http://schemas.microsoft.com/office/powerpoint/2010/main" val="2946031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9B61E8A7-FC8C-4F5B-B5D3-C0783CDCA24C}"/>
              </a:ext>
            </a:extLst>
          </p:cNvPr>
          <p:cNvSpPr>
            <a:spLocks noGrp="1"/>
          </p:cNvSpPr>
          <p:nvPr>
            <p:ph type="title"/>
          </p:nvPr>
        </p:nvSpPr>
        <p:spPr/>
        <p:txBody>
          <a:bodyPr/>
          <a:lstStyle/>
          <a:p>
            <a:pPr marL="0" indent="0">
              <a:buNone/>
            </a:pPr>
            <a:r>
              <a:rPr lang="fr-FR" dirty="0"/>
              <a:t>Tour de table !</a:t>
            </a:r>
          </a:p>
        </p:txBody>
      </p:sp>
      <p:sp>
        <p:nvSpPr>
          <p:cNvPr id="4" name="Espace réservé de la date 3">
            <a:extLst>
              <a:ext uri="{FF2B5EF4-FFF2-40B4-BE49-F238E27FC236}">
                <a16:creationId xmlns:a16="http://schemas.microsoft.com/office/drawing/2014/main" id="{704A6B12-F1BF-4A77-9ADC-AF527C496424}"/>
              </a:ext>
            </a:extLst>
          </p:cNvPr>
          <p:cNvSpPr>
            <a:spLocks noGrp="1"/>
          </p:cNvSpPr>
          <p:nvPr>
            <p:ph type="dt" sz="half" idx="2"/>
          </p:nvPr>
        </p:nvSpPr>
        <p:spPr/>
        <p:txBody>
          <a:bodyPr/>
          <a:lstStyle/>
          <a:p>
            <a:r>
              <a:rPr lang="fr-FR" dirty="0"/>
              <a:t>G. Perrin / H.Serougne</a:t>
            </a:r>
          </a:p>
        </p:txBody>
      </p:sp>
      <p:sp>
        <p:nvSpPr>
          <p:cNvPr id="5" name="Espace réservé du numéro de diapositive 4">
            <a:extLst>
              <a:ext uri="{FF2B5EF4-FFF2-40B4-BE49-F238E27FC236}">
                <a16:creationId xmlns:a16="http://schemas.microsoft.com/office/drawing/2014/main" id="{36FB68E5-C439-4DE8-949A-7D09AC80E17D}"/>
              </a:ext>
            </a:extLst>
          </p:cNvPr>
          <p:cNvSpPr>
            <a:spLocks noGrp="1"/>
          </p:cNvSpPr>
          <p:nvPr>
            <p:ph type="sldNum" sz="quarter" idx="4"/>
          </p:nvPr>
        </p:nvSpPr>
        <p:spPr/>
        <p:txBody>
          <a:bodyPr/>
          <a:lstStyle/>
          <a:p>
            <a:fld id="{E0E0DBF5-A871-4C07-8BC2-9FD70CC431DE}" type="slidenum">
              <a:rPr lang="fr-FR" smtClean="0"/>
              <a:t>5</a:t>
            </a:fld>
            <a:endParaRPr lang="fr-FR" dirty="0"/>
          </a:p>
        </p:txBody>
      </p:sp>
      <p:pic>
        <p:nvPicPr>
          <p:cNvPr id="7" name="Image 6">
            <a:extLst>
              <a:ext uri="{FF2B5EF4-FFF2-40B4-BE49-F238E27FC236}">
                <a16:creationId xmlns:a16="http://schemas.microsoft.com/office/drawing/2014/main" id="{75D9B91E-E102-46CD-B328-950D88FAD3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3440" y="1086100"/>
            <a:ext cx="7437120" cy="4370832"/>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extLst>
      <p:ext uri="{BB962C8B-B14F-4D97-AF65-F5344CB8AC3E}">
        <p14:creationId xmlns:p14="http://schemas.microsoft.com/office/powerpoint/2010/main" val="31490327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4B275CAB-F502-4005-8059-7C5A9785C8D8}"/>
              </a:ext>
            </a:extLst>
          </p:cNvPr>
          <p:cNvSpPr>
            <a:spLocks noGrp="1"/>
          </p:cNvSpPr>
          <p:nvPr>
            <p:ph type="body" sz="quarter" idx="10"/>
          </p:nvPr>
        </p:nvSpPr>
        <p:spPr>
          <a:xfrm>
            <a:off x="288984" y="1029893"/>
            <a:ext cx="8566031" cy="5455849"/>
          </a:xfrm>
        </p:spPr>
        <p:txBody>
          <a:bodyPr>
            <a:normAutofit fontScale="47500" lnSpcReduction="20000"/>
          </a:bodyPr>
          <a:lstStyle/>
          <a:p>
            <a:r>
              <a:rPr lang="fr-FR" dirty="0"/>
              <a:t>« Suivi exact des économies d’Energie dans le contrat ce performance énergétique</a:t>
            </a:r>
          </a:p>
          <a:p>
            <a:r>
              <a:rPr lang="fr-FR" dirty="0"/>
              <a:t>Suivi efficace et régulier et la possibilité de faire ? »</a:t>
            </a:r>
          </a:p>
          <a:p>
            <a:r>
              <a:rPr lang="fr-FR" dirty="0"/>
              <a:t>Patrice Coton : </a:t>
            </a:r>
          </a:p>
          <a:p>
            <a:r>
              <a:rPr lang="fr-FR" dirty="0"/>
              <a:t>« Comment le SDE en versus de l’article du CGCT cas de maitrise d’ouvrage, les incidences de ce portage »</a:t>
            </a:r>
          </a:p>
          <a:p>
            <a:r>
              <a:rPr lang="fr-FR" dirty="0"/>
              <a:t>« bouquet de travaux et maitrise d’ouvrage délégué ? »</a:t>
            </a:r>
          </a:p>
          <a:p>
            <a:r>
              <a:rPr lang="fr-FR" dirty="0"/>
              <a:t>Fanny Lemaire</a:t>
            </a:r>
          </a:p>
          <a:p>
            <a:r>
              <a:rPr lang="fr-FR" dirty="0"/>
              <a:t> « Démarche groupement d’achat, principe de l’intracting, type de travaux et organisation de suivi de la performance »</a:t>
            </a:r>
          </a:p>
          <a:p>
            <a:r>
              <a:rPr lang="fr-FR" dirty="0"/>
              <a:t>Jérome </a:t>
            </a:r>
          </a:p>
          <a:p>
            <a:r>
              <a:rPr lang="fr-FR" dirty="0"/>
              <a:t>« Evolution de réflexion ? » telle commune pour quel bâtiment, évolutivité</a:t>
            </a:r>
          </a:p>
          <a:p>
            <a:r>
              <a:rPr lang="fr-FR" dirty="0"/>
              <a:t>Marion :</a:t>
            </a:r>
          </a:p>
          <a:p>
            <a:r>
              <a:rPr lang="fr-FR" dirty="0"/>
              <a:t>Quelle démarche pour l’intracting ? »</a:t>
            </a:r>
          </a:p>
          <a:p>
            <a:r>
              <a:rPr lang="fr-FR" dirty="0"/>
              <a:t>SDE56 : « Maitrise d’ouvrage délégué, limite commune et SDE »</a:t>
            </a:r>
          </a:p>
          <a:p>
            <a:r>
              <a:rPr lang="fr-FR" dirty="0"/>
              <a:t>« Suivi énergétique dans le temps »</a:t>
            </a:r>
          </a:p>
          <a:p>
            <a:r>
              <a:rPr lang="fr-FR" dirty="0"/>
              <a:t>SICECO : « portage juridique, possibilité cadre MDE, pas de maitre d’œuvre, savoir sans prendre la maitrise d’ouvrage, travaux par travaux, qu’est ce qu’on attend du syndicat »</a:t>
            </a:r>
          </a:p>
          <a:p>
            <a:r>
              <a:rPr lang="fr-FR" dirty="0"/>
              <a:t>Montage financier et impact de l’intracting opération lourde RETEX rénovation énergétique</a:t>
            </a:r>
          </a:p>
          <a:p>
            <a:r>
              <a:rPr lang="fr-FR" dirty="0"/>
              <a:t>Mathieu : programme de rénovation global, délégation MO, partie des fonds avec l’intracting</a:t>
            </a:r>
          </a:p>
          <a:p>
            <a:r>
              <a:rPr lang="fr-FR" dirty="0"/>
              <a:t>William : « articulation des deux conventions et critères adaptés »</a:t>
            </a:r>
          </a:p>
          <a:p>
            <a:r>
              <a:rPr lang="fr-FR" dirty="0"/>
              <a:t>Comment mettre en place l’intracting ?</a:t>
            </a:r>
          </a:p>
          <a:p>
            <a:endParaRPr lang="fr-FR" dirty="0"/>
          </a:p>
        </p:txBody>
      </p:sp>
      <p:sp>
        <p:nvSpPr>
          <p:cNvPr id="4" name="Espace réservé de la date 3">
            <a:extLst>
              <a:ext uri="{FF2B5EF4-FFF2-40B4-BE49-F238E27FC236}">
                <a16:creationId xmlns:a16="http://schemas.microsoft.com/office/drawing/2014/main" id="{C76A1E07-9A48-4ACB-8685-C76D55B4A27C}"/>
              </a:ext>
            </a:extLst>
          </p:cNvPr>
          <p:cNvSpPr>
            <a:spLocks noGrp="1"/>
          </p:cNvSpPr>
          <p:nvPr>
            <p:ph type="dt" sz="half" idx="2"/>
          </p:nvPr>
        </p:nvSpPr>
        <p:spPr/>
        <p:txBody>
          <a:bodyPr/>
          <a:lstStyle/>
          <a:p>
            <a:r>
              <a:rPr lang="fr-FR" dirty="0"/>
              <a:t>G. Perrin</a:t>
            </a:r>
          </a:p>
        </p:txBody>
      </p:sp>
      <p:sp>
        <p:nvSpPr>
          <p:cNvPr id="5" name="Espace réservé du numéro de diapositive 4">
            <a:extLst>
              <a:ext uri="{FF2B5EF4-FFF2-40B4-BE49-F238E27FC236}">
                <a16:creationId xmlns:a16="http://schemas.microsoft.com/office/drawing/2014/main" id="{A0438202-437D-4753-8FC0-AF0D8FC2C7DA}"/>
              </a:ext>
            </a:extLst>
          </p:cNvPr>
          <p:cNvSpPr>
            <a:spLocks noGrp="1"/>
          </p:cNvSpPr>
          <p:nvPr>
            <p:ph type="sldNum" sz="quarter" idx="4"/>
          </p:nvPr>
        </p:nvSpPr>
        <p:spPr/>
        <p:txBody>
          <a:bodyPr/>
          <a:lstStyle/>
          <a:p>
            <a:fld id="{E0E0DBF5-A871-4C07-8BC2-9FD70CC431DE}" type="slidenum">
              <a:rPr lang="fr-FR" smtClean="0"/>
              <a:t>6</a:t>
            </a:fld>
            <a:endParaRPr lang="fr-FR" dirty="0"/>
          </a:p>
        </p:txBody>
      </p:sp>
      <p:sp>
        <p:nvSpPr>
          <p:cNvPr id="6" name="ZoneTexte 5">
            <a:extLst>
              <a:ext uri="{FF2B5EF4-FFF2-40B4-BE49-F238E27FC236}">
                <a16:creationId xmlns:a16="http://schemas.microsoft.com/office/drawing/2014/main" id="{705DCB59-E83F-4AB8-98FA-400DDBF72829}"/>
              </a:ext>
            </a:extLst>
          </p:cNvPr>
          <p:cNvSpPr txBox="1"/>
          <p:nvPr/>
        </p:nvSpPr>
        <p:spPr>
          <a:xfrm>
            <a:off x="514350" y="238125"/>
            <a:ext cx="5238750" cy="369332"/>
          </a:xfrm>
          <a:prstGeom prst="rect">
            <a:avLst/>
          </a:prstGeom>
          <a:noFill/>
        </p:spPr>
        <p:txBody>
          <a:bodyPr wrap="square" rtlCol="0">
            <a:spAutoFit/>
          </a:bodyPr>
          <a:lstStyle/>
          <a:p>
            <a:r>
              <a:rPr lang="fr-FR" dirty="0"/>
              <a:t>Tour de table</a:t>
            </a:r>
          </a:p>
        </p:txBody>
      </p:sp>
    </p:spTree>
    <p:extLst>
      <p:ext uri="{BB962C8B-B14F-4D97-AF65-F5344CB8AC3E}">
        <p14:creationId xmlns:p14="http://schemas.microsoft.com/office/powerpoint/2010/main" val="15399985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AD0E7E07-73FF-4550-8059-DD5EE829D7A9}"/>
              </a:ext>
            </a:extLst>
          </p:cNvPr>
          <p:cNvSpPr>
            <a:spLocks noGrp="1"/>
          </p:cNvSpPr>
          <p:nvPr>
            <p:ph type="body" sz="quarter" idx="10"/>
          </p:nvPr>
        </p:nvSpPr>
        <p:spPr/>
        <p:txBody>
          <a:bodyPr/>
          <a:lstStyle/>
          <a:p>
            <a:pPr lvl="0"/>
            <a:r>
              <a:rPr lang="fr-FR" dirty="0"/>
              <a:t>Maitrise d’ouvrage vis-à-vis des collectivité : durée, suivi des consommations, quel financement, maitrise d’ouvrage déléguée</a:t>
            </a:r>
          </a:p>
          <a:p>
            <a:pPr lvl="0"/>
            <a:r>
              <a:rPr lang="fr-FR" dirty="0"/>
              <a:t>Quel portage pour les syndicats</a:t>
            </a:r>
          </a:p>
          <a:p>
            <a:pPr lvl="0"/>
            <a:r>
              <a:rPr lang="fr-FR" dirty="0"/>
              <a:t>Gestion des enveloppes : qui emprunte, à quel taux, échéance de remboursement, </a:t>
            </a:r>
          </a:p>
          <a:p>
            <a:pPr lvl="0"/>
            <a:r>
              <a:rPr lang="fr-FR" dirty="0"/>
              <a:t>Modélisation technico économique des actions</a:t>
            </a:r>
          </a:p>
          <a:p>
            <a:pPr lvl="0"/>
            <a:r>
              <a:rPr lang="fr-FR" dirty="0"/>
              <a:t>Gestion des actions et des travaux à l’échelle d’une commune ou du syndicat</a:t>
            </a:r>
          </a:p>
          <a:p>
            <a:endParaRPr lang="fr-FR" dirty="0"/>
          </a:p>
        </p:txBody>
      </p:sp>
      <p:sp>
        <p:nvSpPr>
          <p:cNvPr id="3" name="Titre 2">
            <a:extLst>
              <a:ext uri="{FF2B5EF4-FFF2-40B4-BE49-F238E27FC236}">
                <a16:creationId xmlns:a16="http://schemas.microsoft.com/office/drawing/2014/main" id="{549B8B7D-0D9B-49F9-8263-52F6D7B6A42B}"/>
              </a:ext>
            </a:extLst>
          </p:cNvPr>
          <p:cNvSpPr>
            <a:spLocks noGrp="1"/>
          </p:cNvSpPr>
          <p:nvPr>
            <p:ph type="title"/>
          </p:nvPr>
        </p:nvSpPr>
        <p:spPr/>
        <p:txBody>
          <a:bodyPr/>
          <a:lstStyle/>
          <a:p>
            <a:r>
              <a:rPr lang="fr-FR" dirty="0"/>
              <a:t>Résumé Tour de table</a:t>
            </a:r>
          </a:p>
        </p:txBody>
      </p:sp>
      <p:sp>
        <p:nvSpPr>
          <p:cNvPr id="4" name="Espace réservé de la date 3">
            <a:extLst>
              <a:ext uri="{FF2B5EF4-FFF2-40B4-BE49-F238E27FC236}">
                <a16:creationId xmlns:a16="http://schemas.microsoft.com/office/drawing/2014/main" id="{0BAC9D9A-5CBB-422C-868E-E81A7D5CC303}"/>
              </a:ext>
            </a:extLst>
          </p:cNvPr>
          <p:cNvSpPr>
            <a:spLocks noGrp="1"/>
          </p:cNvSpPr>
          <p:nvPr>
            <p:ph type="dt" sz="half" idx="2"/>
          </p:nvPr>
        </p:nvSpPr>
        <p:spPr/>
        <p:txBody>
          <a:bodyPr/>
          <a:lstStyle/>
          <a:p>
            <a:r>
              <a:rPr lang="fr-FR" dirty="0"/>
              <a:t>G. Perrin</a:t>
            </a:r>
          </a:p>
        </p:txBody>
      </p:sp>
      <p:sp>
        <p:nvSpPr>
          <p:cNvPr id="5" name="Espace réservé du numéro de diapositive 4">
            <a:extLst>
              <a:ext uri="{FF2B5EF4-FFF2-40B4-BE49-F238E27FC236}">
                <a16:creationId xmlns:a16="http://schemas.microsoft.com/office/drawing/2014/main" id="{B970AE9E-EC9A-4EC6-85A1-CE955302582E}"/>
              </a:ext>
            </a:extLst>
          </p:cNvPr>
          <p:cNvSpPr>
            <a:spLocks noGrp="1"/>
          </p:cNvSpPr>
          <p:nvPr>
            <p:ph type="sldNum" sz="quarter" idx="4"/>
          </p:nvPr>
        </p:nvSpPr>
        <p:spPr/>
        <p:txBody>
          <a:bodyPr/>
          <a:lstStyle/>
          <a:p>
            <a:fld id="{E0E0DBF5-A871-4C07-8BC2-9FD70CC431DE}" type="slidenum">
              <a:rPr lang="fr-FR" smtClean="0"/>
              <a:t>7</a:t>
            </a:fld>
            <a:endParaRPr lang="fr-FR" dirty="0"/>
          </a:p>
        </p:txBody>
      </p:sp>
    </p:spTree>
    <p:extLst>
      <p:ext uri="{BB962C8B-B14F-4D97-AF65-F5344CB8AC3E}">
        <p14:creationId xmlns:p14="http://schemas.microsoft.com/office/powerpoint/2010/main" val="6064988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55EB185E-5B2D-4078-92F8-DBC86904766A}"/>
              </a:ext>
            </a:extLst>
          </p:cNvPr>
          <p:cNvSpPr>
            <a:spLocks noGrp="1"/>
          </p:cNvSpPr>
          <p:nvPr>
            <p:ph type="body" sz="quarter" idx="10"/>
          </p:nvPr>
        </p:nvSpPr>
        <p:spPr/>
        <p:txBody>
          <a:bodyPr>
            <a:normAutofit fontScale="92500" lnSpcReduction="10000"/>
          </a:bodyPr>
          <a:lstStyle/>
          <a:p>
            <a:r>
              <a:rPr lang="fr-FR" dirty="0"/>
              <a:t>1er GT FNCCR/BDT/SDE : propositions d’évolutions possibles de l’intracting – 1/04 de 14h à 15h30</a:t>
            </a:r>
          </a:p>
          <a:p>
            <a:endParaRPr lang="fr-FR" dirty="0"/>
          </a:p>
          <a:p>
            <a:r>
              <a:rPr lang="fr-FR" b="1" dirty="0">
                <a:highlight>
                  <a:srgbClr val="FFFF00"/>
                </a:highlight>
              </a:rPr>
              <a:t>2ème GT FNCCR/BDT/SDE : la mutualisation de la maitrise d’ouvrage + retours des évolutions possibles +point juridique convention A– 9/04 matin</a:t>
            </a:r>
          </a:p>
          <a:p>
            <a:endParaRPr lang="fr-FR" dirty="0"/>
          </a:p>
          <a:p>
            <a:r>
              <a:rPr lang="fr-FR" dirty="0"/>
              <a:t>3ème GT FNCCR/BDT/SDE : rédaction convention A + début travail rédaction convention B – 24/04 après-midi</a:t>
            </a:r>
          </a:p>
          <a:p>
            <a:endParaRPr lang="fr-FR" dirty="0"/>
          </a:p>
          <a:p>
            <a:r>
              <a:rPr lang="fr-FR" dirty="0"/>
              <a:t>4ème GT FNCCR/SDE : rédaction convention B – 7/05 matin</a:t>
            </a:r>
          </a:p>
          <a:p>
            <a:endParaRPr lang="fr-FR" dirty="0"/>
          </a:p>
        </p:txBody>
      </p:sp>
      <p:sp>
        <p:nvSpPr>
          <p:cNvPr id="3" name="Titre 2">
            <a:extLst>
              <a:ext uri="{FF2B5EF4-FFF2-40B4-BE49-F238E27FC236}">
                <a16:creationId xmlns:a16="http://schemas.microsoft.com/office/drawing/2014/main" id="{E7D552C6-EB1F-473D-8B8E-AD66E90D5F96}"/>
              </a:ext>
            </a:extLst>
          </p:cNvPr>
          <p:cNvSpPr>
            <a:spLocks noGrp="1"/>
          </p:cNvSpPr>
          <p:nvPr>
            <p:ph type="title"/>
          </p:nvPr>
        </p:nvSpPr>
        <p:spPr/>
        <p:txBody>
          <a:bodyPr/>
          <a:lstStyle/>
          <a:p>
            <a:pPr marL="0" indent="0">
              <a:buNone/>
            </a:pPr>
            <a:r>
              <a:rPr lang="fr-FR" dirty="0"/>
              <a:t>Organisation de notre GT</a:t>
            </a:r>
          </a:p>
        </p:txBody>
      </p:sp>
      <p:sp>
        <p:nvSpPr>
          <p:cNvPr id="4" name="Espace réservé de la date 3">
            <a:extLst>
              <a:ext uri="{FF2B5EF4-FFF2-40B4-BE49-F238E27FC236}">
                <a16:creationId xmlns:a16="http://schemas.microsoft.com/office/drawing/2014/main" id="{5175317D-B151-4421-9EE1-BAF88BF274A3}"/>
              </a:ext>
            </a:extLst>
          </p:cNvPr>
          <p:cNvSpPr>
            <a:spLocks noGrp="1"/>
          </p:cNvSpPr>
          <p:nvPr>
            <p:ph type="dt" sz="half" idx="2"/>
          </p:nvPr>
        </p:nvSpPr>
        <p:spPr/>
        <p:txBody>
          <a:bodyPr/>
          <a:lstStyle/>
          <a:p>
            <a:r>
              <a:rPr lang="fr-FR" dirty="0"/>
              <a:t>G. Perrin / H.Serougne</a:t>
            </a:r>
          </a:p>
        </p:txBody>
      </p:sp>
      <p:sp>
        <p:nvSpPr>
          <p:cNvPr id="5" name="Espace réservé du numéro de diapositive 4">
            <a:extLst>
              <a:ext uri="{FF2B5EF4-FFF2-40B4-BE49-F238E27FC236}">
                <a16:creationId xmlns:a16="http://schemas.microsoft.com/office/drawing/2014/main" id="{06604F29-A6E9-4A7E-9938-6B2193433EFC}"/>
              </a:ext>
            </a:extLst>
          </p:cNvPr>
          <p:cNvSpPr>
            <a:spLocks noGrp="1"/>
          </p:cNvSpPr>
          <p:nvPr>
            <p:ph type="sldNum" sz="quarter" idx="4"/>
          </p:nvPr>
        </p:nvSpPr>
        <p:spPr/>
        <p:txBody>
          <a:bodyPr/>
          <a:lstStyle/>
          <a:p>
            <a:fld id="{E0E0DBF5-A871-4C07-8BC2-9FD70CC431DE}" type="slidenum">
              <a:rPr lang="fr-FR" smtClean="0"/>
              <a:t>8</a:t>
            </a:fld>
            <a:endParaRPr lang="fr-FR" dirty="0"/>
          </a:p>
        </p:txBody>
      </p:sp>
    </p:spTree>
    <p:extLst>
      <p:ext uri="{BB962C8B-B14F-4D97-AF65-F5344CB8AC3E}">
        <p14:creationId xmlns:p14="http://schemas.microsoft.com/office/powerpoint/2010/main" val="8772117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E1C1D5E2-0B8C-46EB-AF15-2B57E7199B97}"/>
              </a:ext>
            </a:extLst>
          </p:cNvPr>
          <p:cNvSpPr>
            <a:spLocks noGrp="1"/>
          </p:cNvSpPr>
          <p:nvPr>
            <p:ph type="body" sz="quarter" idx="10"/>
          </p:nvPr>
        </p:nvSpPr>
        <p:spPr/>
        <p:txBody>
          <a:bodyPr>
            <a:normAutofit lnSpcReduction="10000"/>
          </a:bodyPr>
          <a:lstStyle/>
          <a:p>
            <a:pPr marL="514350" indent="-514350">
              <a:buFont typeface="+mj-lt"/>
              <a:buAutoNum type="arabicPeriod"/>
            </a:pPr>
            <a:r>
              <a:rPr lang="fr-FR" dirty="0"/>
              <a:t>Optimisation de l’approche technique de l’intracting : la capacité des SDE à assumer la mutualisation de la maitrise d’ouvrage : Moyens et Solutions</a:t>
            </a:r>
          </a:p>
          <a:p>
            <a:pPr marL="514350" indent="-514350">
              <a:buFont typeface="+mj-lt"/>
              <a:buAutoNum type="arabicPeriod"/>
            </a:pPr>
            <a:r>
              <a:rPr lang="fr-FR" dirty="0"/>
              <a:t>Approche économique de l’intracting : la capacité des SDE à assumer la mutualisation de la maitrise d’ouvrage : Moyens et Solutions</a:t>
            </a:r>
          </a:p>
          <a:p>
            <a:pPr marL="514350" indent="-514350">
              <a:buFont typeface="+mj-lt"/>
              <a:buAutoNum type="arabicPeriod"/>
            </a:pPr>
            <a:r>
              <a:rPr lang="fr-FR" dirty="0"/>
              <a:t>Approche juridique de l’intracting, la capacité des SDE à assumer la mutualisation de la maitrise d’ouvrage : Moyens et Solutions</a:t>
            </a:r>
          </a:p>
          <a:p>
            <a:pPr marL="514350" indent="-514350">
              <a:buFont typeface="+mj-lt"/>
              <a:buAutoNum type="arabicPeriod"/>
            </a:pPr>
            <a:r>
              <a:rPr lang="fr-FR" dirty="0"/>
              <a:t>Point d’avancement convention A : relations juridiques entre BDT/FNCCR/SDE/CT</a:t>
            </a:r>
          </a:p>
          <a:p>
            <a:pPr marL="514350" indent="-514350">
              <a:buFont typeface="+mj-lt"/>
              <a:buAutoNum type="arabicPeriod"/>
            </a:pPr>
            <a:endParaRPr lang="fr-FR" dirty="0"/>
          </a:p>
          <a:p>
            <a:pPr marL="514350" indent="-514350">
              <a:buFont typeface="+mj-lt"/>
              <a:buAutoNum type="arabicPeriod"/>
            </a:pPr>
            <a:endParaRPr lang="fr-FR" dirty="0"/>
          </a:p>
        </p:txBody>
      </p:sp>
      <p:sp>
        <p:nvSpPr>
          <p:cNvPr id="3" name="Titre 2">
            <a:extLst>
              <a:ext uri="{FF2B5EF4-FFF2-40B4-BE49-F238E27FC236}">
                <a16:creationId xmlns:a16="http://schemas.microsoft.com/office/drawing/2014/main" id="{23064F21-D4A3-4F2D-8CC9-34664297635E}"/>
              </a:ext>
            </a:extLst>
          </p:cNvPr>
          <p:cNvSpPr>
            <a:spLocks noGrp="1"/>
          </p:cNvSpPr>
          <p:nvPr>
            <p:ph type="title"/>
          </p:nvPr>
        </p:nvSpPr>
        <p:spPr/>
        <p:txBody>
          <a:bodyPr/>
          <a:lstStyle/>
          <a:p>
            <a:pPr marL="0" indent="0">
              <a:buNone/>
            </a:pPr>
            <a:r>
              <a:rPr lang="fr-FR" dirty="0"/>
              <a:t>Aujourd’hui 9 avril</a:t>
            </a:r>
          </a:p>
        </p:txBody>
      </p:sp>
      <p:sp>
        <p:nvSpPr>
          <p:cNvPr id="4" name="Espace réservé de la date 3">
            <a:extLst>
              <a:ext uri="{FF2B5EF4-FFF2-40B4-BE49-F238E27FC236}">
                <a16:creationId xmlns:a16="http://schemas.microsoft.com/office/drawing/2014/main" id="{BC33D07C-7D8D-46F6-A758-53A1B1725E84}"/>
              </a:ext>
            </a:extLst>
          </p:cNvPr>
          <p:cNvSpPr>
            <a:spLocks noGrp="1"/>
          </p:cNvSpPr>
          <p:nvPr>
            <p:ph type="dt" sz="half" idx="2"/>
          </p:nvPr>
        </p:nvSpPr>
        <p:spPr/>
        <p:txBody>
          <a:bodyPr/>
          <a:lstStyle/>
          <a:p>
            <a:r>
              <a:rPr lang="fr-FR" dirty="0"/>
              <a:t>G. Perrin / H.Serougne</a:t>
            </a:r>
          </a:p>
        </p:txBody>
      </p:sp>
      <p:sp>
        <p:nvSpPr>
          <p:cNvPr id="5" name="Espace réservé du numéro de diapositive 4">
            <a:extLst>
              <a:ext uri="{FF2B5EF4-FFF2-40B4-BE49-F238E27FC236}">
                <a16:creationId xmlns:a16="http://schemas.microsoft.com/office/drawing/2014/main" id="{360E61F8-4AF1-475C-B04D-F3604F033639}"/>
              </a:ext>
            </a:extLst>
          </p:cNvPr>
          <p:cNvSpPr>
            <a:spLocks noGrp="1"/>
          </p:cNvSpPr>
          <p:nvPr>
            <p:ph type="sldNum" sz="quarter" idx="4"/>
          </p:nvPr>
        </p:nvSpPr>
        <p:spPr/>
        <p:txBody>
          <a:bodyPr/>
          <a:lstStyle/>
          <a:p>
            <a:fld id="{E0E0DBF5-A871-4C07-8BC2-9FD70CC431DE}" type="slidenum">
              <a:rPr lang="fr-FR" smtClean="0"/>
              <a:t>9</a:t>
            </a:fld>
            <a:endParaRPr lang="fr-FR" dirty="0"/>
          </a:p>
        </p:txBody>
      </p:sp>
    </p:spTree>
    <p:extLst>
      <p:ext uri="{BB962C8B-B14F-4D97-AF65-F5344CB8AC3E}">
        <p14:creationId xmlns:p14="http://schemas.microsoft.com/office/powerpoint/2010/main" val="45720549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erritoire énergie">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Territoire énergie" id="{BA5352B7-524F-4DAF-99A8-8C4DDB67BE4E}" vid="{BAAB2EB9-A1B9-429C-A0B5-715BD4FBCF96}"/>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Territoire énergie</Template>
  <TotalTime>8629</TotalTime>
  <Words>2664</Words>
  <Application>Microsoft Office PowerPoint</Application>
  <PresentationFormat>Affichage à l'écran (4:3)</PresentationFormat>
  <Paragraphs>256</Paragraphs>
  <Slides>27</Slides>
  <Notes>0</Notes>
  <HiddenSlides>0</HiddenSlides>
  <MMClips>0</MMClips>
  <ScaleCrop>false</ScaleCrop>
  <HeadingPairs>
    <vt:vector size="6" baseType="variant">
      <vt:variant>
        <vt:lpstr>Polices utilisées</vt:lpstr>
      </vt:variant>
      <vt:variant>
        <vt:i4>9</vt:i4>
      </vt:variant>
      <vt:variant>
        <vt:lpstr>Thème</vt:lpstr>
      </vt:variant>
      <vt:variant>
        <vt:i4>1</vt:i4>
      </vt:variant>
      <vt:variant>
        <vt:lpstr>Titres des diapositives</vt:lpstr>
      </vt:variant>
      <vt:variant>
        <vt:i4>27</vt:i4>
      </vt:variant>
    </vt:vector>
  </HeadingPairs>
  <TitlesOfParts>
    <vt:vector size="37" baseType="lpstr">
      <vt:lpstr>Arial</vt:lpstr>
      <vt:lpstr>Calibri</vt:lpstr>
      <vt:lpstr>Cambria</vt:lpstr>
      <vt:lpstr>Century Gothic</vt:lpstr>
      <vt:lpstr>Garamond</vt:lpstr>
      <vt:lpstr>Symbol</vt:lpstr>
      <vt:lpstr>Titillium</vt:lpstr>
      <vt:lpstr>Titillium Lt</vt:lpstr>
      <vt:lpstr>Verdana</vt:lpstr>
      <vt:lpstr>Territoire énergie</vt:lpstr>
      <vt:lpstr>GT intracting</vt:lpstr>
      <vt:lpstr>Compte-rendu rapide du précèdent GT</vt:lpstr>
      <vt:lpstr>Vision commune FNCCR – BDT/CDC pour les nouveaux arrivants</vt:lpstr>
      <vt:lpstr>Rappel du principe de l’intracting</vt:lpstr>
      <vt:lpstr>Tour de table !</vt:lpstr>
      <vt:lpstr>Présentation PowerPoint</vt:lpstr>
      <vt:lpstr>Résumé Tour de table</vt:lpstr>
      <vt:lpstr>Organisation de notre GT</vt:lpstr>
      <vt:lpstr>Aujourd’hui 9 avril</vt:lpstr>
      <vt:lpstr>Aujourd’hui 9 avril</vt:lpstr>
      <vt:lpstr>Approche technique</vt:lpstr>
      <vt:lpstr>Approche technique</vt:lpstr>
      <vt:lpstr>Approche technique</vt:lpstr>
      <vt:lpstr>Aujourd’hui 9 avril</vt:lpstr>
      <vt:lpstr>Approche économique / financière</vt:lpstr>
      <vt:lpstr>RETEX SIEL 42</vt:lpstr>
      <vt:lpstr>Réflexions d’évolution de l’offre BDT</vt:lpstr>
      <vt:lpstr>Pistes de réflexions : VOS REACTIONS ? </vt:lpstr>
      <vt:lpstr>Pistes de réflexions </vt:lpstr>
      <vt:lpstr>Pistes de réflexions </vt:lpstr>
      <vt:lpstr>Aujourd’hui 9 avril</vt:lpstr>
      <vt:lpstr>Aujourd’hui 9 avril</vt:lpstr>
      <vt:lpstr>Point juridique – base </vt:lpstr>
      <vt:lpstr>Point juridique</vt:lpstr>
      <vt:lpstr>Point juridique</vt:lpstr>
      <vt:lpstr>Rappel principe convention A</vt:lpstr>
      <vt:lpstr>Organisation de notre prochain GT – A bientôt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L’ordonnance relative à l’autoconsommation</dc:title>
  <dc:creator>Marie Christine SCOQUART</dc:creator>
  <cp:lastModifiedBy>Hadrien SEROUGNE</cp:lastModifiedBy>
  <cp:revision>506</cp:revision>
  <cp:lastPrinted>2018-04-20T13:34:19Z</cp:lastPrinted>
  <dcterms:created xsi:type="dcterms:W3CDTF">2017-03-10T14:00:01Z</dcterms:created>
  <dcterms:modified xsi:type="dcterms:W3CDTF">2020-04-09T09:36:55Z</dcterms:modified>
</cp:coreProperties>
</file>