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8" r:id="rId2"/>
    <p:sldId id="346" r:id="rId3"/>
    <p:sldId id="280" r:id="rId4"/>
    <p:sldId id="353" r:id="rId5"/>
    <p:sldId id="345" r:id="rId6"/>
    <p:sldId id="355" r:id="rId7"/>
    <p:sldId id="339" r:id="rId8"/>
    <p:sldId id="318" r:id="rId9"/>
    <p:sldId id="342" r:id="rId10"/>
    <p:sldId id="349" r:id="rId11"/>
    <p:sldId id="344" r:id="rId12"/>
    <p:sldId id="327" r:id="rId13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892F6F18-DB96-44FB-9205-5552D060C0C8}">
          <p14:sldIdLst>
            <p14:sldId id="278"/>
            <p14:sldId id="346"/>
            <p14:sldId id="280"/>
            <p14:sldId id="353"/>
            <p14:sldId id="345"/>
            <p14:sldId id="355"/>
            <p14:sldId id="339"/>
            <p14:sldId id="318"/>
            <p14:sldId id="342"/>
            <p14:sldId id="349"/>
            <p14:sldId id="344"/>
            <p14:sldId id="3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00"/>
    <a:srgbClr val="00A75D"/>
    <a:srgbClr val="FFFB4B"/>
    <a:srgbClr val="FDFDFD"/>
    <a:srgbClr val="FFFF00"/>
    <a:srgbClr val="FFF1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9" autoAdjust="0"/>
    <p:restoredTop sz="94396" autoAdjust="0"/>
  </p:normalViewPr>
  <p:slideViewPr>
    <p:cSldViewPr snapToObjects="1">
      <p:cViewPr varScale="1">
        <p:scale>
          <a:sx n="81" d="100"/>
          <a:sy n="81" d="100"/>
        </p:scale>
        <p:origin x="137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6" d="100"/>
          <a:sy n="56" d="100"/>
        </p:scale>
        <p:origin x="-2544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4648FB-3CAA-4D33-9B1B-CAEA3F582F06}" type="doc">
      <dgm:prSet loTypeId="urn:microsoft.com/office/officeart/2008/layout/HalfCircleOrganizationChart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214716C-59D7-4CB5-8ACC-ADFD22DA930C}">
      <dgm:prSet phldrT="[Texte]" custT="1"/>
      <dgm:spPr/>
      <dgm:t>
        <a:bodyPr/>
        <a:lstStyle/>
        <a:p>
          <a:r>
            <a:rPr lang="fr-FR" sz="1600" dirty="0"/>
            <a:t>Loi Transition Energétique pour la Croissance Verte</a:t>
          </a:r>
        </a:p>
      </dgm:t>
    </dgm:pt>
    <dgm:pt modelId="{86A260EA-42BB-4B2A-B97B-0319FF510C94}" type="parTrans" cxnId="{7666E368-18D6-4455-8661-FC6AE17542CB}">
      <dgm:prSet/>
      <dgm:spPr/>
      <dgm:t>
        <a:bodyPr/>
        <a:lstStyle/>
        <a:p>
          <a:endParaRPr lang="fr-FR"/>
        </a:p>
      </dgm:t>
    </dgm:pt>
    <dgm:pt modelId="{24A5C84D-7936-4BA3-AA0D-2A0F09349F2F}" type="sibTrans" cxnId="{7666E368-18D6-4455-8661-FC6AE17542CB}">
      <dgm:prSet/>
      <dgm:spPr/>
      <dgm:t>
        <a:bodyPr/>
        <a:lstStyle/>
        <a:p>
          <a:endParaRPr lang="fr-FR"/>
        </a:p>
      </dgm:t>
    </dgm:pt>
    <dgm:pt modelId="{212C60F5-EB41-4572-BF9D-BE7F56E9C9A3}" type="asst">
      <dgm:prSet phldrT="[Texte]" custT="1"/>
      <dgm:spPr/>
      <dgm:t>
        <a:bodyPr/>
        <a:lstStyle/>
        <a:p>
          <a:r>
            <a:rPr lang="fr-FR" sz="1600" dirty="0"/>
            <a:t>Plan Air Energie Climat de la Métropole Grenoble</a:t>
          </a:r>
        </a:p>
      </dgm:t>
    </dgm:pt>
    <dgm:pt modelId="{11436253-6C22-40A7-9FF4-FE8AD0EC79C5}" type="parTrans" cxnId="{C93F80D2-546F-44F5-9CD5-11397389DB34}">
      <dgm:prSet/>
      <dgm:spPr/>
      <dgm:t>
        <a:bodyPr/>
        <a:lstStyle/>
        <a:p>
          <a:endParaRPr lang="fr-FR"/>
        </a:p>
      </dgm:t>
    </dgm:pt>
    <dgm:pt modelId="{04F9A18D-4EC8-4B6C-9B35-A9C81EEFB250}" type="sibTrans" cxnId="{C93F80D2-546F-44F5-9CD5-11397389DB34}">
      <dgm:prSet/>
      <dgm:spPr/>
      <dgm:t>
        <a:bodyPr/>
        <a:lstStyle/>
        <a:p>
          <a:endParaRPr lang="fr-FR"/>
        </a:p>
      </dgm:t>
    </dgm:pt>
    <dgm:pt modelId="{B91AD138-2B12-4753-A22A-14BD9D186D50}" type="asst">
      <dgm:prSet phldrT="[Texte]" custT="1"/>
      <dgm:spPr/>
      <dgm:t>
        <a:bodyPr/>
        <a:lstStyle/>
        <a:p>
          <a:r>
            <a:rPr lang="fr-FR" sz="1600" dirty="0"/>
            <a:t>Schéma Directeur Multi-Energie</a:t>
          </a:r>
        </a:p>
      </dgm:t>
    </dgm:pt>
    <dgm:pt modelId="{DD73ED88-E02B-43E3-8933-A1EC90754922}" type="parTrans" cxnId="{404415FF-2B0A-4EDB-8B58-86B5C802AE77}">
      <dgm:prSet/>
      <dgm:spPr/>
      <dgm:t>
        <a:bodyPr/>
        <a:lstStyle/>
        <a:p>
          <a:endParaRPr lang="fr-FR"/>
        </a:p>
      </dgm:t>
    </dgm:pt>
    <dgm:pt modelId="{CE8F7698-3F33-4A22-8D0F-EF3E361F0B8F}" type="sibTrans" cxnId="{404415FF-2B0A-4EDB-8B58-86B5C802AE77}">
      <dgm:prSet/>
      <dgm:spPr/>
      <dgm:t>
        <a:bodyPr/>
        <a:lstStyle/>
        <a:p>
          <a:endParaRPr lang="fr-FR"/>
        </a:p>
      </dgm:t>
    </dgm:pt>
    <dgm:pt modelId="{75135D57-F041-4A1D-ABBC-CA0E93EDEB5B}" type="asst">
      <dgm:prSet phldrT="[Texte]" custT="1"/>
      <dgm:spPr/>
      <dgm:t>
        <a:bodyPr/>
        <a:lstStyle/>
        <a:p>
          <a:r>
            <a:rPr lang="fr-FR" sz="1600" dirty="0"/>
            <a:t>Classement réseau de chaleur</a:t>
          </a:r>
        </a:p>
      </dgm:t>
    </dgm:pt>
    <dgm:pt modelId="{27DAB922-835E-47A0-A213-4A8A328E75AA}" type="parTrans" cxnId="{9E2A89A8-EBA7-45A7-9CB2-B31651D8D8F7}">
      <dgm:prSet/>
      <dgm:spPr/>
      <dgm:t>
        <a:bodyPr/>
        <a:lstStyle/>
        <a:p>
          <a:endParaRPr lang="fr-FR"/>
        </a:p>
      </dgm:t>
    </dgm:pt>
    <dgm:pt modelId="{69EE96F3-D050-4975-B0BD-0D52051CFD27}" type="sibTrans" cxnId="{9E2A89A8-EBA7-45A7-9CB2-B31651D8D8F7}">
      <dgm:prSet/>
      <dgm:spPr/>
      <dgm:t>
        <a:bodyPr/>
        <a:lstStyle/>
        <a:p>
          <a:endParaRPr lang="fr-FR"/>
        </a:p>
      </dgm:t>
    </dgm:pt>
    <dgm:pt modelId="{E9C7C62D-04F1-44D7-930F-58D12B876254}" type="pres">
      <dgm:prSet presAssocID="{F24648FB-3CAA-4D33-9B1B-CAEA3F582F06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938AA62-7705-476F-A04E-873D4E2CBF17}" type="pres">
      <dgm:prSet presAssocID="{7214716C-59D7-4CB5-8ACC-ADFD22DA930C}" presName="hierRoot1" presStyleCnt="0">
        <dgm:presLayoutVars>
          <dgm:hierBranch val="init"/>
        </dgm:presLayoutVars>
      </dgm:prSet>
      <dgm:spPr/>
    </dgm:pt>
    <dgm:pt modelId="{3B0FEF95-84F3-4EF4-9FCB-BC08A9A2D2EE}" type="pres">
      <dgm:prSet presAssocID="{7214716C-59D7-4CB5-8ACC-ADFD22DA930C}" presName="rootComposite1" presStyleCnt="0"/>
      <dgm:spPr/>
    </dgm:pt>
    <dgm:pt modelId="{620D01CC-4C70-4592-9864-592F55C56595}" type="pres">
      <dgm:prSet presAssocID="{7214716C-59D7-4CB5-8ACC-ADFD22DA930C}" presName="rootText1" presStyleLbl="alignAcc1" presStyleIdx="0" presStyleCnt="0" custScaleX="225205" custLinFactX="-10567" custLinFactY="-18679" custLinFactNeighborX="-100000" custLinFactNeighborY="-100000">
        <dgm:presLayoutVars>
          <dgm:chPref val="3"/>
        </dgm:presLayoutVars>
      </dgm:prSet>
      <dgm:spPr/>
    </dgm:pt>
    <dgm:pt modelId="{F8DA9744-0174-4A3D-8013-A4226AF4987B}" type="pres">
      <dgm:prSet presAssocID="{7214716C-59D7-4CB5-8ACC-ADFD22DA930C}" presName="topArc1" presStyleLbl="parChTrans1D1" presStyleIdx="0" presStyleCnt="8"/>
      <dgm:spPr/>
    </dgm:pt>
    <dgm:pt modelId="{7131FFE1-D298-4A40-95DB-5F794EBCECF0}" type="pres">
      <dgm:prSet presAssocID="{7214716C-59D7-4CB5-8ACC-ADFD22DA930C}" presName="bottomArc1" presStyleLbl="parChTrans1D1" presStyleIdx="1" presStyleCnt="8"/>
      <dgm:spPr/>
    </dgm:pt>
    <dgm:pt modelId="{8C0BF0BC-73F1-4DF4-8822-167BE9578CDA}" type="pres">
      <dgm:prSet presAssocID="{7214716C-59D7-4CB5-8ACC-ADFD22DA930C}" presName="topConnNode1" presStyleLbl="node1" presStyleIdx="0" presStyleCnt="0"/>
      <dgm:spPr/>
    </dgm:pt>
    <dgm:pt modelId="{18B035E4-D869-463D-8149-60FA808AB2F9}" type="pres">
      <dgm:prSet presAssocID="{7214716C-59D7-4CB5-8ACC-ADFD22DA930C}" presName="hierChild2" presStyleCnt="0"/>
      <dgm:spPr/>
    </dgm:pt>
    <dgm:pt modelId="{E6E2AEAD-BDDC-4ACF-A9AF-7D17EE2DC8A6}" type="pres">
      <dgm:prSet presAssocID="{7214716C-59D7-4CB5-8ACC-ADFD22DA930C}" presName="hierChild3" presStyleCnt="0"/>
      <dgm:spPr/>
    </dgm:pt>
    <dgm:pt modelId="{0547AB31-A7B2-4EA0-8E1B-E36DD41B7A7E}" type="pres">
      <dgm:prSet presAssocID="{11436253-6C22-40A7-9FF4-FE8AD0EC79C5}" presName="Name101" presStyleLbl="parChTrans1D2" presStyleIdx="0" presStyleCnt="1"/>
      <dgm:spPr/>
    </dgm:pt>
    <dgm:pt modelId="{3B377296-764B-4CA6-82F9-42C7A337BBAA}" type="pres">
      <dgm:prSet presAssocID="{212C60F5-EB41-4572-BF9D-BE7F56E9C9A3}" presName="hierRoot3" presStyleCnt="0">
        <dgm:presLayoutVars>
          <dgm:hierBranch val="r"/>
        </dgm:presLayoutVars>
      </dgm:prSet>
      <dgm:spPr/>
    </dgm:pt>
    <dgm:pt modelId="{902AEE06-0834-4813-95E1-AB93544F0682}" type="pres">
      <dgm:prSet presAssocID="{212C60F5-EB41-4572-BF9D-BE7F56E9C9A3}" presName="rootComposite3" presStyleCnt="0"/>
      <dgm:spPr/>
    </dgm:pt>
    <dgm:pt modelId="{647DAFCD-CAB0-434A-940B-E68DCC465CBC}" type="pres">
      <dgm:prSet presAssocID="{212C60F5-EB41-4572-BF9D-BE7F56E9C9A3}" presName="rootText3" presStyleLbl="alignAcc1" presStyleIdx="0" presStyleCnt="0" custScaleX="212426" custLinFactX="21123" custLinFactY="-8952" custLinFactNeighborX="100000" custLinFactNeighborY="-100000">
        <dgm:presLayoutVars>
          <dgm:chPref val="3"/>
        </dgm:presLayoutVars>
      </dgm:prSet>
      <dgm:spPr/>
    </dgm:pt>
    <dgm:pt modelId="{9B957E9E-7ED2-4662-AA4D-83FBABB07E50}" type="pres">
      <dgm:prSet presAssocID="{212C60F5-EB41-4572-BF9D-BE7F56E9C9A3}" presName="topArc3" presStyleLbl="parChTrans1D1" presStyleIdx="2" presStyleCnt="8"/>
      <dgm:spPr/>
    </dgm:pt>
    <dgm:pt modelId="{B5F27C59-6375-4BA4-A963-B9E4EC6B6954}" type="pres">
      <dgm:prSet presAssocID="{212C60F5-EB41-4572-BF9D-BE7F56E9C9A3}" presName="bottomArc3" presStyleLbl="parChTrans1D1" presStyleIdx="3" presStyleCnt="8"/>
      <dgm:spPr/>
    </dgm:pt>
    <dgm:pt modelId="{217F2632-5F02-41E6-B90A-56F2104FED8C}" type="pres">
      <dgm:prSet presAssocID="{212C60F5-EB41-4572-BF9D-BE7F56E9C9A3}" presName="topConnNode3" presStyleLbl="asst1" presStyleIdx="0" presStyleCnt="0"/>
      <dgm:spPr/>
    </dgm:pt>
    <dgm:pt modelId="{72BC5CB5-6F3A-45C8-A4FF-554F3B5799B8}" type="pres">
      <dgm:prSet presAssocID="{212C60F5-EB41-4572-BF9D-BE7F56E9C9A3}" presName="hierChild6" presStyleCnt="0"/>
      <dgm:spPr/>
    </dgm:pt>
    <dgm:pt modelId="{010CCCD9-FD86-4153-A766-81305E81EBC5}" type="pres">
      <dgm:prSet presAssocID="{212C60F5-EB41-4572-BF9D-BE7F56E9C9A3}" presName="hierChild7" presStyleCnt="0"/>
      <dgm:spPr/>
    </dgm:pt>
    <dgm:pt modelId="{0B109013-5DF8-4C70-B03F-020A79FDB345}" type="pres">
      <dgm:prSet presAssocID="{B91AD138-2B12-4753-A22A-14BD9D186D50}" presName="hierRoot1" presStyleCnt="0">
        <dgm:presLayoutVars>
          <dgm:hierBranch val="r"/>
        </dgm:presLayoutVars>
      </dgm:prSet>
      <dgm:spPr/>
    </dgm:pt>
    <dgm:pt modelId="{ADF29C4E-B953-4C43-A50E-485F2A46DB59}" type="pres">
      <dgm:prSet presAssocID="{B91AD138-2B12-4753-A22A-14BD9D186D50}" presName="rootComposite1" presStyleCnt="0"/>
      <dgm:spPr/>
    </dgm:pt>
    <dgm:pt modelId="{3F0E70AC-D35B-4D47-9DBC-C683061B1CCE}" type="pres">
      <dgm:prSet presAssocID="{B91AD138-2B12-4753-A22A-14BD9D186D50}" presName="rootText1" presStyleLbl="alignAcc1" presStyleIdx="0" presStyleCnt="0" custLinFactY="121529" custLinFactNeighborX="-91712" custLinFactNeighborY="200000">
        <dgm:presLayoutVars>
          <dgm:chPref val="3"/>
        </dgm:presLayoutVars>
      </dgm:prSet>
      <dgm:spPr/>
    </dgm:pt>
    <dgm:pt modelId="{5C898B06-EAED-4B87-AEA2-47E14A8D749B}" type="pres">
      <dgm:prSet presAssocID="{B91AD138-2B12-4753-A22A-14BD9D186D50}" presName="topArc1" presStyleLbl="parChTrans1D1" presStyleIdx="4" presStyleCnt="8"/>
      <dgm:spPr/>
    </dgm:pt>
    <dgm:pt modelId="{4521BE30-E919-441F-9315-AE0883E2DE80}" type="pres">
      <dgm:prSet presAssocID="{B91AD138-2B12-4753-A22A-14BD9D186D50}" presName="bottomArc1" presStyleLbl="parChTrans1D1" presStyleIdx="5" presStyleCnt="8"/>
      <dgm:spPr/>
    </dgm:pt>
    <dgm:pt modelId="{18438558-F35E-4C60-84F8-105163DEB751}" type="pres">
      <dgm:prSet presAssocID="{B91AD138-2B12-4753-A22A-14BD9D186D50}" presName="topConnNode1" presStyleLbl="asst0" presStyleIdx="0" presStyleCnt="0"/>
      <dgm:spPr/>
    </dgm:pt>
    <dgm:pt modelId="{49F1F835-7C57-4231-BFB3-73E0D99A6CDF}" type="pres">
      <dgm:prSet presAssocID="{B91AD138-2B12-4753-A22A-14BD9D186D50}" presName="hierChild2" presStyleCnt="0"/>
      <dgm:spPr/>
    </dgm:pt>
    <dgm:pt modelId="{FEB3CA8A-8D48-42BD-9EBD-F647A57833FA}" type="pres">
      <dgm:prSet presAssocID="{B91AD138-2B12-4753-A22A-14BD9D186D50}" presName="hierChild3" presStyleCnt="0"/>
      <dgm:spPr/>
    </dgm:pt>
    <dgm:pt modelId="{8091AFFB-2BB5-4860-BD43-E2313FE1A173}" type="pres">
      <dgm:prSet presAssocID="{75135D57-F041-4A1D-ABBC-CA0E93EDEB5B}" presName="hierRoot1" presStyleCnt="0">
        <dgm:presLayoutVars>
          <dgm:hierBranch val="init"/>
        </dgm:presLayoutVars>
      </dgm:prSet>
      <dgm:spPr/>
    </dgm:pt>
    <dgm:pt modelId="{AF1A87A1-854E-46A3-8845-8F10DA8303B4}" type="pres">
      <dgm:prSet presAssocID="{75135D57-F041-4A1D-ABBC-CA0E93EDEB5B}" presName="rootComposite1" presStyleCnt="0"/>
      <dgm:spPr/>
    </dgm:pt>
    <dgm:pt modelId="{418209CA-45BB-4608-9AC9-0F079BA22CD8}" type="pres">
      <dgm:prSet presAssocID="{75135D57-F041-4A1D-ABBC-CA0E93EDEB5B}" presName="rootText1" presStyleLbl="alignAcc1" presStyleIdx="0" presStyleCnt="0" custLinFactX="-17957" custLinFactY="212442" custLinFactNeighborX="-100000" custLinFactNeighborY="300000">
        <dgm:presLayoutVars>
          <dgm:chPref val="3"/>
        </dgm:presLayoutVars>
      </dgm:prSet>
      <dgm:spPr/>
    </dgm:pt>
    <dgm:pt modelId="{1DC34C5A-43DB-411D-B4CA-71685301E81E}" type="pres">
      <dgm:prSet presAssocID="{75135D57-F041-4A1D-ABBC-CA0E93EDEB5B}" presName="topArc1" presStyleLbl="parChTrans1D1" presStyleIdx="6" presStyleCnt="8"/>
      <dgm:spPr/>
    </dgm:pt>
    <dgm:pt modelId="{1D051A41-A806-424C-BB9A-FA3D8A9A3278}" type="pres">
      <dgm:prSet presAssocID="{75135D57-F041-4A1D-ABBC-CA0E93EDEB5B}" presName="bottomArc1" presStyleLbl="parChTrans1D1" presStyleIdx="7" presStyleCnt="8"/>
      <dgm:spPr/>
    </dgm:pt>
    <dgm:pt modelId="{6636316B-FE2F-40C6-8E69-DEC7960688DA}" type="pres">
      <dgm:prSet presAssocID="{75135D57-F041-4A1D-ABBC-CA0E93EDEB5B}" presName="topConnNode1" presStyleLbl="asst0" presStyleIdx="0" presStyleCnt="0"/>
      <dgm:spPr/>
    </dgm:pt>
    <dgm:pt modelId="{A8782F6B-903F-42D1-B501-0056D8716278}" type="pres">
      <dgm:prSet presAssocID="{75135D57-F041-4A1D-ABBC-CA0E93EDEB5B}" presName="hierChild2" presStyleCnt="0"/>
      <dgm:spPr/>
    </dgm:pt>
    <dgm:pt modelId="{EC42203E-442B-4CE2-BBBF-DA987EB3E549}" type="pres">
      <dgm:prSet presAssocID="{75135D57-F041-4A1D-ABBC-CA0E93EDEB5B}" presName="hierChild3" presStyleCnt="0"/>
      <dgm:spPr/>
    </dgm:pt>
  </dgm:ptLst>
  <dgm:cxnLst>
    <dgm:cxn modelId="{90B93509-A856-47C4-B46C-7E842EA3983F}" type="presOf" srcId="{11436253-6C22-40A7-9FF4-FE8AD0EC79C5}" destId="{0547AB31-A7B2-4EA0-8E1B-E36DD41B7A7E}" srcOrd="0" destOrd="0" presId="urn:microsoft.com/office/officeart/2008/layout/HalfCircleOrganizationChart"/>
    <dgm:cxn modelId="{E03ABB20-0003-4A1D-9D64-308C10756442}" type="presOf" srcId="{7214716C-59D7-4CB5-8ACC-ADFD22DA930C}" destId="{620D01CC-4C70-4592-9864-592F55C56595}" srcOrd="0" destOrd="0" presId="urn:microsoft.com/office/officeart/2008/layout/HalfCircleOrganizationChart"/>
    <dgm:cxn modelId="{A2B5542E-5C87-4771-B98D-C84F54B5B2F3}" type="presOf" srcId="{212C60F5-EB41-4572-BF9D-BE7F56E9C9A3}" destId="{217F2632-5F02-41E6-B90A-56F2104FED8C}" srcOrd="1" destOrd="0" presId="urn:microsoft.com/office/officeart/2008/layout/HalfCircleOrganizationChart"/>
    <dgm:cxn modelId="{55A0C138-9970-46D0-B66D-BC95042F74F9}" type="presOf" srcId="{B91AD138-2B12-4753-A22A-14BD9D186D50}" destId="{3F0E70AC-D35B-4D47-9DBC-C683061B1CCE}" srcOrd="0" destOrd="0" presId="urn:microsoft.com/office/officeart/2008/layout/HalfCircleOrganizationChart"/>
    <dgm:cxn modelId="{6E72803A-5763-4BAD-B57A-C56C2E47D242}" type="presOf" srcId="{75135D57-F041-4A1D-ABBC-CA0E93EDEB5B}" destId="{6636316B-FE2F-40C6-8E69-DEC7960688DA}" srcOrd="1" destOrd="0" presId="urn:microsoft.com/office/officeart/2008/layout/HalfCircleOrganizationChart"/>
    <dgm:cxn modelId="{E5B7E846-7BA1-4E12-9247-DA37361628F3}" type="presOf" srcId="{75135D57-F041-4A1D-ABBC-CA0E93EDEB5B}" destId="{418209CA-45BB-4608-9AC9-0F079BA22CD8}" srcOrd="0" destOrd="0" presId="urn:microsoft.com/office/officeart/2008/layout/HalfCircleOrganizationChart"/>
    <dgm:cxn modelId="{F0DC2A67-42A4-45EF-A08D-CE9527B4F13B}" type="presOf" srcId="{7214716C-59D7-4CB5-8ACC-ADFD22DA930C}" destId="{8C0BF0BC-73F1-4DF4-8822-167BE9578CDA}" srcOrd="1" destOrd="0" presId="urn:microsoft.com/office/officeart/2008/layout/HalfCircleOrganizationChart"/>
    <dgm:cxn modelId="{7666E368-18D6-4455-8661-FC6AE17542CB}" srcId="{F24648FB-3CAA-4D33-9B1B-CAEA3F582F06}" destId="{7214716C-59D7-4CB5-8ACC-ADFD22DA930C}" srcOrd="0" destOrd="0" parTransId="{86A260EA-42BB-4B2A-B97B-0319FF510C94}" sibTransId="{24A5C84D-7936-4BA3-AA0D-2A0F09349F2F}"/>
    <dgm:cxn modelId="{8B33AC8F-8461-4EE9-BA35-86C39A568389}" type="presOf" srcId="{F24648FB-3CAA-4D33-9B1B-CAEA3F582F06}" destId="{E9C7C62D-04F1-44D7-930F-58D12B876254}" srcOrd="0" destOrd="0" presId="urn:microsoft.com/office/officeart/2008/layout/HalfCircleOrganizationChart"/>
    <dgm:cxn modelId="{9E2A89A8-EBA7-45A7-9CB2-B31651D8D8F7}" srcId="{F24648FB-3CAA-4D33-9B1B-CAEA3F582F06}" destId="{75135D57-F041-4A1D-ABBC-CA0E93EDEB5B}" srcOrd="2" destOrd="0" parTransId="{27DAB922-835E-47A0-A213-4A8A328E75AA}" sibTransId="{69EE96F3-D050-4975-B0BD-0D52051CFD27}"/>
    <dgm:cxn modelId="{835F2ED1-809A-4DEC-8DD3-26973FA340E3}" type="presOf" srcId="{B91AD138-2B12-4753-A22A-14BD9D186D50}" destId="{18438558-F35E-4C60-84F8-105163DEB751}" srcOrd="1" destOrd="0" presId="urn:microsoft.com/office/officeart/2008/layout/HalfCircleOrganizationChart"/>
    <dgm:cxn modelId="{C93F80D2-546F-44F5-9CD5-11397389DB34}" srcId="{7214716C-59D7-4CB5-8ACC-ADFD22DA930C}" destId="{212C60F5-EB41-4572-BF9D-BE7F56E9C9A3}" srcOrd="0" destOrd="0" parTransId="{11436253-6C22-40A7-9FF4-FE8AD0EC79C5}" sibTransId="{04F9A18D-4EC8-4B6C-9B35-A9C81EEFB250}"/>
    <dgm:cxn modelId="{E613A3F8-8418-40DF-8AA6-339D766F7220}" type="presOf" srcId="{212C60F5-EB41-4572-BF9D-BE7F56E9C9A3}" destId="{647DAFCD-CAB0-434A-940B-E68DCC465CBC}" srcOrd="0" destOrd="0" presId="urn:microsoft.com/office/officeart/2008/layout/HalfCircleOrganizationChart"/>
    <dgm:cxn modelId="{404415FF-2B0A-4EDB-8B58-86B5C802AE77}" srcId="{F24648FB-3CAA-4D33-9B1B-CAEA3F582F06}" destId="{B91AD138-2B12-4753-A22A-14BD9D186D50}" srcOrd="1" destOrd="0" parTransId="{DD73ED88-E02B-43E3-8933-A1EC90754922}" sibTransId="{CE8F7698-3F33-4A22-8D0F-EF3E361F0B8F}"/>
    <dgm:cxn modelId="{5B1DCEA5-5266-42AF-8862-DD68E62DFCCE}" type="presParOf" srcId="{E9C7C62D-04F1-44D7-930F-58D12B876254}" destId="{B938AA62-7705-476F-A04E-873D4E2CBF17}" srcOrd="0" destOrd="0" presId="urn:microsoft.com/office/officeart/2008/layout/HalfCircleOrganizationChart"/>
    <dgm:cxn modelId="{25151067-01DE-4804-8CC7-4F1B9E30391B}" type="presParOf" srcId="{B938AA62-7705-476F-A04E-873D4E2CBF17}" destId="{3B0FEF95-84F3-4EF4-9FCB-BC08A9A2D2EE}" srcOrd="0" destOrd="0" presId="urn:microsoft.com/office/officeart/2008/layout/HalfCircleOrganizationChart"/>
    <dgm:cxn modelId="{AC76D724-1012-4A1A-85D1-7EE95E724DA9}" type="presParOf" srcId="{3B0FEF95-84F3-4EF4-9FCB-BC08A9A2D2EE}" destId="{620D01CC-4C70-4592-9864-592F55C56595}" srcOrd="0" destOrd="0" presId="urn:microsoft.com/office/officeart/2008/layout/HalfCircleOrganizationChart"/>
    <dgm:cxn modelId="{579469FE-1CEE-42DE-8E1F-1756D8DF0AA5}" type="presParOf" srcId="{3B0FEF95-84F3-4EF4-9FCB-BC08A9A2D2EE}" destId="{F8DA9744-0174-4A3D-8013-A4226AF4987B}" srcOrd="1" destOrd="0" presId="urn:microsoft.com/office/officeart/2008/layout/HalfCircleOrganizationChart"/>
    <dgm:cxn modelId="{0FED4BA2-404C-4495-BCF1-7F4574353BCB}" type="presParOf" srcId="{3B0FEF95-84F3-4EF4-9FCB-BC08A9A2D2EE}" destId="{7131FFE1-D298-4A40-95DB-5F794EBCECF0}" srcOrd="2" destOrd="0" presId="urn:microsoft.com/office/officeart/2008/layout/HalfCircleOrganizationChart"/>
    <dgm:cxn modelId="{488E68CD-8AAA-4B0D-92FE-C148DCF2830C}" type="presParOf" srcId="{3B0FEF95-84F3-4EF4-9FCB-BC08A9A2D2EE}" destId="{8C0BF0BC-73F1-4DF4-8822-167BE9578CDA}" srcOrd="3" destOrd="0" presId="urn:microsoft.com/office/officeart/2008/layout/HalfCircleOrganizationChart"/>
    <dgm:cxn modelId="{B3FB5206-B16A-4142-9FE1-743664A8E22C}" type="presParOf" srcId="{B938AA62-7705-476F-A04E-873D4E2CBF17}" destId="{18B035E4-D869-463D-8149-60FA808AB2F9}" srcOrd="1" destOrd="0" presId="urn:microsoft.com/office/officeart/2008/layout/HalfCircleOrganizationChart"/>
    <dgm:cxn modelId="{68B7F6B9-0F70-4A84-9DF5-E33BA9D078E9}" type="presParOf" srcId="{B938AA62-7705-476F-A04E-873D4E2CBF17}" destId="{E6E2AEAD-BDDC-4ACF-A9AF-7D17EE2DC8A6}" srcOrd="2" destOrd="0" presId="urn:microsoft.com/office/officeart/2008/layout/HalfCircleOrganizationChart"/>
    <dgm:cxn modelId="{977644D8-8F80-4D3B-89B7-CA02188AC335}" type="presParOf" srcId="{E6E2AEAD-BDDC-4ACF-A9AF-7D17EE2DC8A6}" destId="{0547AB31-A7B2-4EA0-8E1B-E36DD41B7A7E}" srcOrd="0" destOrd="0" presId="urn:microsoft.com/office/officeart/2008/layout/HalfCircleOrganizationChart"/>
    <dgm:cxn modelId="{0ACE38A7-CE6A-41E1-9B3D-F5EC2BC06D46}" type="presParOf" srcId="{E6E2AEAD-BDDC-4ACF-A9AF-7D17EE2DC8A6}" destId="{3B377296-764B-4CA6-82F9-42C7A337BBAA}" srcOrd="1" destOrd="0" presId="urn:microsoft.com/office/officeart/2008/layout/HalfCircleOrganizationChart"/>
    <dgm:cxn modelId="{3E8A0A92-541D-4AE8-934E-E79A45ED7328}" type="presParOf" srcId="{3B377296-764B-4CA6-82F9-42C7A337BBAA}" destId="{902AEE06-0834-4813-95E1-AB93544F0682}" srcOrd="0" destOrd="0" presId="urn:microsoft.com/office/officeart/2008/layout/HalfCircleOrganizationChart"/>
    <dgm:cxn modelId="{BE5295F6-8EFA-4F6A-9FC4-D52D7E5A2B1E}" type="presParOf" srcId="{902AEE06-0834-4813-95E1-AB93544F0682}" destId="{647DAFCD-CAB0-434A-940B-E68DCC465CBC}" srcOrd="0" destOrd="0" presId="urn:microsoft.com/office/officeart/2008/layout/HalfCircleOrganizationChart"/>
    <dgm:cxn modelId="{DC82217D-20D1-4003-B40B-809D32550C63}" type="presParOf" srcId="{902AEE06-0834-4813-95E1-AB93544F0682}" destId="{9B957E9E-7ED2-4662-AA4D-83FBABB07E50}" srcOrd="1" destOrd="0" presId="urn:microsoft.com/office/officeart/2008/layout/HalfCircleOrganizationChart"/>
    <dgm:cxn modelId="{2F6E1D48-41E8-431C-B92B-F6D371D00C60}" type="presParOf" srcId="{902AEE06-0834-4813-95E1-AB93544F0682}" destId="{B5F27C59-6375-4BA4-A963-B9E4EC6B6954}" srcOrd="2" destOrd="0" presId="urn:microsoft.com/office/officeart/2008/layout/HalfCircleOrganizationChart"/>
    <dgm:cxn modelId="{ECEF6238-DD92-4357-9764-9FED33772A39}" type="presParOf" srcId="{902AEE06-0834-4813-95E1-AB93544F0682}" destId="{217F2632-5F02-41E6-B90A-56F2104FED8C}" srcOrd="3" destOrd="0" presId="urn:microsoft.com/office/officeart/2008/layout/HalfCircleOrganizationChart"/>
    <dgm:cxn modelId="{84F2863E-EA4D-4364-AFA4-D122E60DF98E}" type="presParOf" srcId="{3B377296-764B-4CA6-82F9-42C7A337BBAA}" destId="{72BC5CB5-6F3A-45C8-A4FF-554F3B5799B8}" srcOrd="1" destOrd="0" presId="urn:microsoft.com/office/officeart/2008/layout/HalfCircleOrganizationChart"/>
    <dgm:cxn modelId="{7B0C5D15-4447-4E09-A31D-F4119D2A6B6B}" type="presParOf" srcId="{3B377296-764B-4CA6-82F9-42C7A337BBAA}" destId="{010CCCD9-FD86-4153-A766-81305E81EBC5}" srcOrd="2" destOrd="0" presId="urn:microsoft.com/office/officeart/2008/layout/HalfCircleOrganizationChart"/>
    <dgm:cxn modelId="{E35B1D8D-B4C8-4F9F-8F78-43AC106A1417}" type="presParOf" srcId="{E9C7C62D-04F1-44D7-930F-58D12B876254}" destId="{0B109013-5DF8-4C70-B03F-020A79FDB345}" srcOrd="1" destOrd="0" presId="urn:microsoft.com/office/officeart/2008/layout/HalfCircleOrganizationChart"/>
    <dgm:cxn modelId="{93260BDF-7825-40E6-B952-38B5BA128B12}" type="presParOf" srcId="{0B109013-5DF8-4C70-B03F-020A79FDB345}" destId="{ADF29C4E-B953-4C43-A50E-485F2A46DB59}" srcOrd="0" destOrd="0" presId="urn:microsoft.com/office/officeart/2008/layout/HalfCircleOrganizationChart"/>
    <dgm:cxn modelId="{1E2176C6-1901-47D7-A8EC-565BAAD5C6C5}" type="presParOf" srcId="{ADF29C4E-B953-4C43-A50E-485F2A46DB59}" destId="{3F0E70AC-D35B-4D47-9DBC-C683061B1CCE}" srcOrd="0" destOrd="0" presId="urn:microsoft.com/office/officeart/2008/layout/HalfCircleOrganizationChart"/>
    <dgm:cxn modelId="{DD9C6306-004F-4E0D-9B5D-894B55CAD35B}" type="presParOf" srcId="{ADF29C4E-B953-4C43-A50E-485F2A46DB59}" destId="{5C898B06-EAED-4B87-AEA2-47E14A8D749B}" srcOrd="1" destOrd="0" presId="urn:microsoft.com/office/officeart/2008/layout/HalfCircleOrganizationChart"/>
    <dgm:cxn modelId="{81CCDD65-0619-450B-81BC-BBB4525B94CE}" type="presParOf" srcId="{ADF29C4E-B953-4C43-A50E-485F2A46DB59}" destId="{4521BE30-E919-441F-9315-AE0883E2DE80}" srcOrd="2" destOrd="0" presId="urn:microsoft.com/office/officeart/2008/layout/HalfCircleOrganizationChart"/>
    <dgm:cxn modelId="{84C1AFC0-BA67-4B96-BE0F-E4A0982C91BF}" type="presParOf" srcId="{ADF29C4E-B953-4C43-A50E-485F2A46DB59}" destId="{18438558-F35E-4C60-84F8-105163DEB751}" srcOrd="3" destOrd="0" presId="urn:microsoft.com/office/officeart/2008/layout/HalfCircleOrganizationChart"/>
    <dgm:cxn modelId="{1E947792-243E-4FAC-BF30-A7069F6A324B}" type="presParOf" srcId="{0B109013-5DF8-4C70-B03F-020A79FDB345}" destId="{49F1F835-7C57-4231-BFB3-73E0D99A6CDF}" srcOrd="1" destOrd="0" presId="urn:microsoft.com/office/officeart/2008/layout/HalfCircleOrganizationChart"/>
    <dgm:cxn modelId="{433BEC57-B0E0-4504-9F36-8CA118667D48}" type="presParOf" srcId="{0B109013-5DF8-4C70-B03F-020A79FDB345}" destId="{FEB3CA8A-8D48-42BD-9EBD-F647A57833FA}" srcOrd="2" destOrd="0" presId="urn:microsoft.com/office/officeart/2008/layout/HalfCircleOrganizationChart"/>
    <dgm:cxn modelId="{3A93CB51-5B29-42B9-A9E4-4D3AB4391BC3}" type="presParOf" srcId="{E9C7C62D-04F1-44D7-930F-58D12B876254}" destId="{8091AFFB-2BB5-4860-BD43-E2313FE1A173}" srcOrd="2" destOrd="0" presId="urn:microsoft.com/office/officeart/2008/layout/HalfCircleOrganizationChart"/>
    <dgm:cxn modelId="{4802046E-37AE-4935-A796-F1063CE6E323}" type="presParOf" srcId="{8091AFFB-2BB5-4860-BD43-E2313FE1A173}" destId="{AF1A87A1-854E-46A3-8845-8F10DA8303B4}" srcOrd="0" destOrd="0" presId="urn:microsoft.com/office/officeart/2008/layout/HalfCircleOrganizationChart"/>
    <dgm:cxn modelId="{1DDEF39B-0CE2-41A7-9267-4255C043C5E7}" type="presParOf" srcId="{AF1A87A1-854E-46A3-8845-8F10DA8303B4}" destId="{418209CA-45BB-4608-9AC9-0F079BA22CD8}" srcOrd="0" destOrd="0" presId="urn:microsoft.com/office/officeart/2008/layout/HalfCircleOrganizationChart"/>
    <dgm:cxn modelId="{B295FC17-EB0E-4925-A07F-C271B11E2D25}" type="presParOf" srcId="{AF1A87A1-854E-46A3-8845-8F10DA8303B4}" destId="{1DC34C5A-43DB-411D-B4CA-71685301E81E}" srcOrd="1" destOrd="0" presId="urn:microsoft.com/office/officeart/2008/layout/HalfCircleOrganizationChart"/>
    <dgm:cxn modelId="{21FB8652-69A9-417B-94D1-334D668824ED}" type="presParOf" srcId="{AF1A87A1-854E-46A3-8845-8F10DA8303B4}" destId="{1D051A41-A806-424C-BB9A-FA3D8A9A3278}" srcOrd="2" destOrd="0" presId="urn:microsoft.com/office/officeart/2008/layout/HalfCircleOrganizationChart"/>
    <dgm:cxn modelId="{FA96FB51-2995-49FC-8434-9BEC21A8999D}" type="presParOf" srcId="{AF1A87A1-854E-46A3-8845-8F10DA8303B4}" destId="{6636316B-FE2F-40C6-8E69-DEC7960688DA}" srcOrd="3" destOrd="0" presId="urn:microsoft.com/office/officeart/2008/layout/HalfCircleOrganizationChart"/>
    <dgm:cxn modelId="{140B0282-3614-4B91-8F94-6DF5EA1E7A03}" type="presParOf" srcId="{8091AFFB-2BB5-4860-BD43-E2313FE1A173}" destId="{A8782F6B-903F-42D1-B501-0056D8716278}" srcOrd="1" destOrd="0" presId="urn:microsoft.com/office/officeart/2008/layout/HalfCircleOrganizationChart"/>
    <dgm:cxn modelId="{9FC157BF-0C91-47D5-A844-157E01B26979}" type="presParOf" srcId="{8091AFFB-2BB5-4860-BD43-E2313FE1A173}" destId="{EC42203E-442B-4CE2-BBBF-DA987EB3E549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47AB31-A7B2-4EA0-8E1B-E36DD41B7A7E}">
      <dsp:nvSpPr>
        <dsp:cNvPr id="0" name=""/>
        <dsp:cNvSpPr/>
      </dsp:nvSpPr>
      <dsp:spPr>
        <a:xfrm>
          <a:off x="1585405" y="1585708"/>
          <a:ext cx="1049888" cy="4662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6214"/>
              </a:lnTo>
              <a:lnTo>
                <a:pt x="1049888" y="466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DA9744-0174-4A3D-8013-A4226AF4987B}">
      <dsp:nvSpPr>
        <dsp:cNvPr id="0" name=""/>
        <dsp:cNvSpPr/>
      </dsp:nvSpPr>
      <dsp:spPr>
        <a:xfrm>
          <a:off x="792702" y="881724"/>
          <a:ext cx="1585405" cy="70398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31FFE1-D298-4A40-95DB-5F794EBCECF0}">
      <dsp:nvSpPr>
        <dsp:cNvPr id="0" name=""/>
        <dsp:cNvSpPr/>
      </dsp:nvSpPr>
      <dsp:spPr>
        <a:xfrm>
          <a:off x="792702" y="881724"/>
          <a:ext cx="1585405" cy="70398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0D01CC-4C70-4592-9864-592F55C56595}">
      <dsp:nvSpPr>
        <dsp:cNvPr id="0" name=""/>
        <dsp:cNvSpPr/>
      </dsp:nvSpPr>
      <dsp:spPr>
        <a:xfrm>
          <a:off x="0" y="1008441"/>
          <a:ext cx="3170810" cy="45054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Loi Transition Energétique pour la Croissance Verte</a:t>
          </a:r>
        </a:p>
      </dsp:txBody>
      <dsp:txXfrm>
        <a:off x="0" y="1008441"/>
        <a:ext cx="3170810" cy="450549"/>
      </dsp:txXfrm>
    </dsp:sp>
    <dsp:sp modelId="{9B957E9E-7ED2-4662-AA4D-83FBABB07E50}">
      <dsp:nvSpPr>
        <dsp:cNvPr id="0" name=""/>
        <dsp:cNvSpPr/>
      </dsp:nvSpPr>
      <dsp:spPr>
        <a:xfrm>
          <a:off x="2455841" y="1925206"/>
          <a:ext cx="1495443" cy="70398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F27C59-6375-4BA4-A963-B9E4EC6B6954}">
      <dsp:nvSpPr>
        <dsp:cNvPr id="0" name=""/>
        <dsp:cNvSpPr/>
      </dsp:nvSpPr>
      <dsp:spPr>
        <a:xfrm>
          <a:off x="2455841" y="1925206"/>
          <a:ext cx="1495443" cy="70398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7DAFCD-CAB0-434A-940B-E68DCC465CBC}">
      <dsp:nvSpPr>
        <dsp:cNvPr id="0" name=""/>
        <dsp:cNvSpPr/>
      </dsp:nvSpPr>
      <dsp:spPr>
        <a:xfrm>
          <a:off x="1708119" y="2051923"/>
          <a:ext cx="2990886" cy="45054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Plan Air Energie Climat de la Métropole Grenoble</a:t>
          </a:r>
        </a:p>
      </dsp:txBody>
      <dsp:txXfrm>
        <a:off x="1708119" y="2051923"/>
        <a:ext cx="2990886" cy="450549"/>
      </dsp:txXfrm>
    </dsp:sp>
    <dsp:sp modelId="{5C898B06-EAED-4B87-AEA2-47E14A8D749B}">
      <dsp:nvSpPr>
        <dsp:cNvPr id="0" name=""/>
        <dsp:cNvSpPr/>
      </dsp:nvSpPr>
      <dsp:spPr>
        <a:xfrm>
          <a:off x="4083267" y="2865078"/>
          <a:ext cx="703983" cy="70398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21BE30-E919-441F-9315-AE0883E2DE80}">
      <dsp:nvSpPr>
        <dsp:cNvPr id="0" name=""/>
        <dsp:cNvSpPr/>
      </dsp:nvSpPr>
      <dsp:spPr>
        <a:xfrm>
          <a:off x="4083267" y="2865078"/>
          <a:ext cx="703983" cy="70398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0E70AC-D35B-4D47-9DBC-C683061B1CCE}">
      <dsp:nvSpPr>
        <dsp:cNvPr id="0" name=""/>
        <dsp:cNvSpPr/>
      </dsp:nvSpPr>
      <dsp:spPr>
        <a:xfrm>
          <a:off x="3731275" y="2991795"/>
          <a:ext cx="1407966" cy="45054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Schéma Directeur Multi-Energie</a:t>
          </a:r>
        </a:p>
      </dsp:txBody>
      <dsp:txXfrm>
        <a:off x="3731275" y="2991795"/>
        <a:ext cx="1407966" cy="450549"/>
      </dsp:txXfrm>
    </dsp:sp>
    <dsp:sp modelId="{1DC34C5A-43DB-411D-B4CA-71685301E81E}">
      <dsp:nvSpPr>
        <dsp:cNvPr id="0" name=""/>
        <dsp:cNvSpPr/>
      </dsp:nvSpPr>
      <dsp:spPr>
        <a:xfrm>
          <a:off x="5417385" y="3725235"/>
          <a:ext cx="703983" cy="70398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051A41-A806-424C-BB9A-FA3D8A9A3278}">
      <dsp:nvSpPr>
        <dsp:cNvPr id="0" name=""/>
        <dsp:cNvSpPr/>
      </dsp:nvSpPr>
      <dsp:spPr>
        <a:xfrm>
          <a:off x="5417385" y="3725235"/>
          <a:ext cx="703983" cy="70398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209CA-45BB-4608-9AC9-0F079BA22CD8}">
      <dsp:nvSpPr>
        <dsp:cNvPr id="0" name=""/>
        <dsp:cNvSpPr/>
      </dsp:nvSpPr>
      <dsp:spPr>
        <a:xfrm>
          <a:off x="5065394" y="3851952"/>
          <a:ext cx="1407966" cy="45054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Classement réseau de chaleur</a:t>
          </a:r>
        </a:p>
      </dsp:txBody>
      <dsp:txXfrm>
        <a:off x="5065394" y="3851952"/>
        <a:ext cx="1407966" cy="450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082F3A5-6C7F-4472-B4AF-31F9B39507D0}" type="datetimeFigureOut">
              <a:rPr lang="fr-FR" smtClean="0"/>
              <a:t>11/01/2022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83FAC54-FD8E-4C84-A30C-ABC64F15FB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1999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9246E64-AB79-444D-AF51-982FAE93B586}" type="datetimeFigureOut">
              <a:rPr lang="fr-FR" smtClean="0"/>
              <a:t>11/01/2022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81C4F79-2E6C-40EF-A76C-DEE81E1104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03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3999" cy="6965342"/>
          </a:xfrm>
          <a:prstGeom prst="rect">
            <a:avLst/>
          </a:prstGeom>
          <a:solidFill>
            <a:schemeClr val="accent1"/>
          </a:solidFill>
          <a:ln w="187325" cap="flat" cmpd="sng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b" anchorCtr="0"/>
          <a:lstStyle>
            <a:lvl1pPr>
              <a:defRPr sz="6000" baseline="0"/>
            </a:lvl1pPr>
          </a:lstStyle>
          <a:p>
            <a:r>
              <a:rPr lang="fr-FR" dirty="0"/>
              <a:t>TITRE DU DIAPORAMA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Eventuel sous titre de présentation</a:t>
            </a:r>
            <a:endParaRPr lang="en-US" dirty="0"/>
          </a:p>
        </p:txBody>
      </p:sp>
      <p:pic>
        <p:nvPicPr>
          <p:cNvPr id="8" name="Picture 2" descr="Logo-Metro-print-Fond-blanc-PDF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59" y="1377"/>
            <a:ext cx="1300004" cy="1300004"/>
          </a:xfrm>
          <a:prstGeom prst="rect">
            <a:avLst/>
          </a:prstGeom>
        </p:spPr>
      </p:pic>
      <p:cxnSp>
        <p:nvCxnSpPr>
          <p:cNvPr id="9" name="Connecteur droit 8"/>
          <p:cNvCxnSpPr/>
          <p:nvPr userDrawn="1"/>
        </p:nvCxnSpPr>
        <p:spPr>
          <a:xfrm>
            <a:off x="1657762" y="3797561"/>
            <a:ext cx="5796000" cy="0"/>
          </a:xfrm>
          <a:prstGeom prst="line">
            <a:avLst/>
          </a:prstGeom>
          <a:ln w="57150">
            <a:solidFill>
              <a:srgbClr val="FDFDF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9389D-14E8-4EF7-90FA-06933BCCB5FE}" type="datetime1">
              <a:rPr lang="fr-FR" smtClean="0"/>
              <a:t>11/01/2022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73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203200" y="-228600"/>
            <a:ext cx="9753600" cy="74422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D5EA83-93EF-7C47-83E5-EC4E80D28D49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Shape 285"/>
          <p:cNvSpPr txBox="1"/>
          <p:nvPr userDrawn="1"/>
        </p:nvSpPr>
        <p:spPr>
          <a:xfrm>
            <a:off x="3593400" y="-190581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600" b="1" dirty="0">
                <a:solidFill>
                  <a:srgbClr val="FFFFFF"/>
                </a:solidFill>
                <a:latin typeface="Arial Black" panose="020B0A04020102020204" pitchFamily="34" charset="0"/>
                <a:ea typeface="Muli"/>
                <a:cs typeface="Muli"/>
                <a:sym typeface="Muli"/>
              </a:rPr>
              <a:t>“</a:t>
            </a:r>
            <a:endParaRPr sz="16600" b="1" dirty="0">
              <a:solidFill>
                <a:srgbClr val="FFFFFF"/>
              </a:solidFill>
              <a:latin typeface="Arial Black" panose="020B0A04020102020204" pitchFamily="34" charset="0"/>
              <a:ea typeface="Muli"/>
              <a:cs typeface="Muli"/>
              <a:sym typeface="Muli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86500" y="1390650"/>
            <a:ext cx="7924800" cy="4603750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hape 286"/>
          <p:cNvSpPr txBox="1">
            <a:spLocks noGrp="1"/>
          </p:cNvSpPr>
          <p:nvPr>
            <p:ph type="body" idx="1"/>
          </p:nvPr>
        </p:nvSpPr>
        <p:spPr>
          <a:xfrm>
            <a:off x="1190863" y="1846150"/>
            <a:ext cx="6916075" cy="369275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76200" lvl="0" indent="0" algn="ctr" rtl="0">
              <a:spcBef>
                <a:spcPts val="600"/>
              </a:spcBef>
              <a:spcAft>
                <a:spcPts val="0"/>
              </a:spcAft>
              <a:buSzPts val="2400"/>
              <a:buNone/>
              <a:defRPr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□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 i="1"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 i="1"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 i="1"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 i="1"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 i="1"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 i="1"/>
            </a:lvl8pPr>
            <a:lvl9pPr marL="4114800" lvl="8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 i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76604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AC12-D5F5-4620-AB95-C40735A698A4}" type="datetime1">
              <a:rPr lang="fr-FR" smtClean="0"/>
              <a:t>11/01/2022</a:t>
            </a:fld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D5EA83-93EF-7C47-83E5-EC4E80D28D49}" type="slidenum">
              <a:rPr lang="en-US" smtClean="0"/>
              <a:t>‹N°›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900362" y="188686"/>
            <a:ext cx="6786438" cy="92891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2800" b="1" baseline="0"/>
            </a:lvl1pPr>
          </a:lstStyle>
          <a:p>
            <a:r>
              <a:rPr lang="fr-FR" dirty="0"/>
              <a:t>TITRE DE DIAPOSITIVE</a:t>
            </a:r>
            <a:endParaRPr lang="en-US" dirty="0"/>
          </a:p>
        </p:txBody>
      </p:sp>
      <p:cxnSp>
        <p:nvCxnSpPr>
          <p:cNvPr id="6" name="Straight Connector 6"/>
          <p:cNvCxnSpPr/>
          <p:nvPr userDrawn="1"/>
        </p:nvCxnSpPr>
        <p:spPr>
          <a:xfrm>
            <a:off x="2846567" y="1104900"/>
            <a:ext cx="4607195" cy="0"/>
          </a:xfrm>
          <a:prstGeom prst="line">
            <a:avLst/>
          </a:prstGeom>
          <a:ln w="57150" cmpd="sng">
            <a:solidFill>
              <a:srgbClr val="FFF1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900362" y="1104900"/>
            <a:ext cx="6786438" cy="571500"/>
          </a:xfrm>
        </p:spPr>
        <p:txBody>
          <a:bodyPr>
            <a:norm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Eventuel sous titre de présentation</a:t>
            </a:r>
            <a:endParaRPr lang="en-US" dirty="0"/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4" hasCustomPrompt="1"/>
          </p:nvPr>
        </p:nvSpPr>
        <p:spPr>
          <a:xfrm>
            <a:off x="571500" y="2184400"/>
            <a:ext cx="1614667" cy="1613689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 marL="53100" indent="0">
              <a:buNone/>
              <a:defRPr sz="2000"/>
            </a:lvl1pPr>
          </a:lstStyle>
          <a:p>
            <a:r>
              <a:rPr lang="fr-FR" dirty="0"/>
              <a:t>Photo trombinoscope</a:t>
            </a:r>
          </a:p>
        </p:txBody>
      </p:sp>
      <p:sp>
        <p:nvSpPr>
          <p:cNvPr id="10" name="Espace réservé pour une image  8"/>
          <p:cNvSpPr>
            <a:spLocks noGrp="1"/>
          </p:cNvSpPr>
          <p:nvPr>
            <p:ph type="pic" sz="quarter" idx="15" hasCustomPrompt="1"/>
          </p:nvPr>
        </p:nvSpPr>
        <p:spPr>
          <a:xfrm>
            <a:off x="2659976" y="2184400"/>
            <a:ext cx="1614667" cy="1613689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 marL="53100" indent="0">
              <a:buNone/>
              <a:defRPr sz="2000"/>
            </a:lvl1pPr>
          </a:lstStyle>
          <a:p>
            <a:r>
              <a:rPr lang="fr-FR" dirty="0"/>
              <a:t>Photo trombinoscope</a:t>
            </a:r>
          </a:p>
        </p:txBody>
      </p:sp>
      <p:sp>
        <p:nvSpPr>
          <p:cNvPr id="11" name="Espace réservé pour une image  8"/>
          <p:cNvSpPr>
            <a:spLocks noGrp="1"/>
          </p:cNvSpPr>
          <p:nvPr>
            <p:ph type="pic" sz="quarter" idx="16" hasCustomPrompt="1"/>
          </p:nvPr>
        </p:nvSpPr>
        <p:spPr>
          <a:xfrm>
            <a:off x="4786552" y="2184400"/>
            <a:ext cx="1614667" cy="1613689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 marL="53100" indent="0">
              <a:buNone/>
              <a:defRPr sz="2000"/>
            </a:lvl1pPr>
          </a:lstStyle>
          <a:p>
            <a:r>
              <a:rPr lang="fr-FR" dirty="0"/>
              <a:t>Photo trombinoscope</a:t>
            </a:r>
          </a:p>
        </p:txBody>
      </p:sp>
      <p:sp>
        <p:nvSpPr>
          <p:cNvPr id="12" name="Espace réservé pour une image  8"/>
          <p:cNvSpPr>
            <a:spLocks noGrp="1"/>
          </p:cNvSpPr>
          <p:nvPr>
            <p:ph type="pic" sz="quarter" idx="17" hasCustomPrompt="1"/>
          </p:nvPr>
        </p:nvSpPr>
        <p:spPr>
          <a:xfrm>
            <a:off x="6900428" y="2197100"/>
            <a:ext cx="1614667" cy="1613689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 marL="53100" indent="0">
              <a:buNone/>
              <a:defRPr sz="2000"/>
            </a:lvl1pPr>
          </a:lstStyle>
          <a:p>
            <a:r>
              <a:rPr lang="fr-FR" dirty="0"/>
              <a:t>Photo trombinoscope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8" hasCustomPrompt="1"/>
          </p:nvPr>
        </p:nvSpPr>
        <p:spPr>
          <a:xfrm>
            <a:off x="401762" y="3949700"/>
            <a:ext cx="1943100" cy="635000"/>
          </a:xfrm>
        </p:spPr>
        <p:txBody>
          <a:bodyPr>
            <a:noAutofit/>
          </a:bodyPr>
          <a:lstStyle>
            <a:lvl1pPr marL="53100" indent="0" algn="ctr">
              <a:buNone/>
              <a:defRPr sz="1600" b="1" baseline="0"/>
            </a:lvl1pPr>
          </a:lstStyle>
          <a:p>
            <a:pPr lvl="0"/>
            <a:r>
              <a:rPr lang="fr-FR" dirty="0"/>
              <a:t>Prénom Nom Poste…</a:t>
            </a:r>
          </a:p>
        </p:txBody>
      </p:sp>
      <p:sp>
        <p:nvSpPr>
          <p:cNvPr id="15" name="Espace réservé du texte 13"/>
          <p:cNvSpPr>
            <a:spLocks noGrp="1"/>
          </p:cNvSpPr>
          <p:nvPr>
            <p:ph type="body" sz="quarter" idx="19" hasCustomPrompt="1"/>
          </p:nvPr>
        </p:nvSpPr>
        <p:spPr>
          <a:xfrm>
            <a:off x="401762" y="4724400"/>
            <a:ext cx="1943100" cy="1473200"/>
          </a:xfrm>
        </p:spPr>
        <p:txBody>
          <a:bodyPr>
            <a:noAutofit/>
          </a:bodyPr>
          <a:lstStyle>
            <a:lvl1pPr marL="53100" indent="0" algn="ctr">
              <a:buNone/>
              <a:defRPr sz="1600" b="0" i="0" baseline="0"/>
            </a:lvl1pPr>
          </a:lstStyle>
          <a:p>
            <a:pPr lvl="0"/>
            <a:r>
              <a:rPr lang="fr-FR" dirty="0"/>
              <a:t>Descriptif des missions, présentation…</a:t>
            </a:r>
          </a:p>
        </p:txBody>
      </p:sp>
      <p:sp>
        <p:nvSpPr>
          <p:cNvPr id="18" name="Espace réservé du texte 13"/>
          <p:cNvSpPr>
            <a:spLocks noGrp="1"/>
          </p:cNvSpPr>
          <p:nvPr>
            <p:ph type="body" sz="quarter" idx="20" hasCustomPrompt="1"/>
          </p:nvPr>
        </p:nvSpPr>
        <p:spPr>
          <a:xfrm>
            <a:off x="2497262" y="3962400"/>
            <a:ext cx="1943100" cy="635000"/>
          </a:xfrm>
        </p:spPr>
        <p:txBody>
          <a:bodyPr>
            <a:noAutofit/>
          </a:bodyPr>
          <a:lstStyle>
            <a:lvl1pPr marL="531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baseline="0"/>
            </a:lvl1pPr>
          </a:lstStyle>
          <a:p>
            <a:pPr marL="5310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Prénom Nom Poste…</a:t>
            </a:r>
          </a:p>
        </p:txBody>
      </p:sp>
      <p:sp>
        <p:nvSpPr>
          <p:cNvPr id="19" name="Espace réservé du texte 13"/>
          <p:cNvSpPr>
            <a:spLocks noGrp="1"/>
          </p:cNvSpPr>
          <p:nvPr>
            <p:ph type="body" sz="quarter" idx="21" hasCustomPrompt="1"/>
          </p:nvPr>
        </p:nvSpPr>
        <p:spPr>
          <a:xfrm>
            <a:off x="2497262" y="4737100"/>
            <a:ext cx="1943100" cy="1473200"/>
          </a:xfrm>
        </p:spPr>
        <p:txBody>
          <a:bodyPr>
            <a:noAutofit/>
          </a:bodyPr>
          <a:lstStyle>
            <a:lvl1pPr marL="53100" indent="0" algn="ctr">
              <a:buNone/>
              <a:defRPr sz="1600" b="0" i="0" baseline="0"/>
            </a:lvl1pPr>
          </a:lstStyle>
          <a:p>
            <a:pPr lvl="0"/>
            <a:r>
              <a:rPr lang="fr-FR" dirty="0"/>
              <a:t>Descriptif des missions, présentation…</a:t>
            </a:r>
          </a:p>
        </p:txBody>
      </p:sp>
      <p:sp>
        <p:nvSpPr>
          <p:cNvPr id="20" name="Espace réservé du texte 13"/>
          <p:cNvSpPr>
            <a:spLocks noGrp="1"/>
          </p:cNvSpPr>
          <p:nvPr>
            <p:ph type="body" sz="quarter" idx="22" hasCustomPrompt="1"/>
          </p:nvPr>
        </p:nvSpPr>
        <p:spPr>
          <a:xfrm>
            <a:off x="4639828" y="3962400"/>
            <a:ext cx="1943100" cy="635000"/>
          </a:xfrm>
        </p:spPr>
        <p:txBody>
          <a:bodyPr>
            <a:noAutofit/>
          </a:bodyPr>
          <a:lstStyle>
            <a:lvl1pPr marL="531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baseline="0"/>
            </a:lvl1pPr>
          </a:lstStyle>
          <a:p>
            <a:pPr marL="5310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Prénom Nom Poste…</a:t>
            </a:r>
          </a:p>
        </p:txBody>
      </p:sp>
      <p:sp>
        <p:nvSpPr>
          <p:cNvPr id="21" name="Espace réservé du texte 13"/>
          <p:cNvSpPr>
            <a:spLocks noGrp="1"/>
          </p:cNvSpPr>
          <p:nvPr>
            <p:ph type="body" sz="quarter" idx="23" hasCustomPrompt="1"/>
          </p:nvPr>
        </p:nvSpPr>
        <p:spPr>
          <a:xfrm>
            <a:off x="4639828" y="4737100"/>
            <a:ext cx="1943100" cy="1473200"/>
          </a:xfrm>
        </p:spPr>
        <p:txBody>
          <a:bodyPr>
            <a:noAutofit/>
          </a:bodyPr>
          <a:lstStyle>
            <a:lvl1pPr marL="53100" indent="0" algn="ctr">
              <a:buNone/>
              <a:defRPr sz="1600" b="0" i="0" baseline="0"/>
            </a:lvl1pPr>
          </a:lstStyle>
          <a:p>
            <a:pPr lvl="0"/>
            <a:r>
              <a:rPr lang="fr-FR" dirty="0"/>
              <a:t>Descriptif des missions, présentation…</a:t>
            </a:r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24" hasCustomPrompt="1"/>
          </p:nvPr>
        </p:nvSpPr>
        <p:spPr>
          <a:xfrm>
            <a:off x="6751762" y="3962400"/>
            <a:ext cx="1943100" cy="635000"/>
          </a:xfrm>
        </p:spPr>
        <p:txBody>
          <a:bodyPr>
            <a:noAutofit/>
          </a:bodyPr>
          <a:lstStyle>
            <a:lvl1pPr marL="531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baseline="0"/>
            </a:lvl1pPr>
          </a:lstStyle>
          <a:p>
            <a:pPr marL="5310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Prénom Nom Poste…</a:t>
            </a:r>
          </a:p>
        </p:txBody>
      </p:sp>
      <p:sp>
        <p:nvSpPr>
          <p:cNvPr id="23" name="Espace réservé du texte 13"/>
          <p:cNvSpPr>
            <a:spLocks noGrp="1"/>
          </p:cNvSpPr>
          <p:nvPr>
            <p:ph type="body" sz="quarter" idx="25" hasCustomPrompt="1"/>
          </p:nvPr>
        </p:nvSpPr>
        <p:spPr>
          <a:xfrm>
            <a:off x="6751762" y="4737100"/>
            <a:ext cx="1943100" cy="1473200"/>
          </a:xfrm>
        </p:spPr>
        <p:txBody>
          <a:bodyPr>
            <a:noAutofit/>
          </a:bodyPr>
          <a:lstStyle>
            <a:lvl1pPr marL="53100" indent="0" algn="ctr">
              <a:buNone/>
              <a:defRPr sz="1600" b="0" i="0" baseline="0"/>
            </a:lvl1pPr>
          </a:lstStyle>
          <a:p>
            <a:pPr lvl="0"/>
            <a:r>
              <a:rPr lang="fr-FR" dirty="0"/>
              <a:t>Descriptif des missions, présentation…</a:t>
            </a:r>
          </a:p>
        </p:txBody>
      </p:sp>
      <p:sp>
        <p:nvSpPr>
          <p:cNvPr id="24" name="Espace réservé du texte 4"/>
          <p:cNvSpPr>
            <a:spLocks noGrp="1"/>
          </p:cNvSpPr>
          <p:nvPr>
            <p:ph type="body" sz="quarter" idx="26" hasCustomPrompt="1"/>
          </p:nvPr>
        </p:nvSpPr>
        <p:spPr>
          <a:xfrm>
            <a:off x="1619590" y="0"/>
            <a:ext cx="1226977" cy="981075"/>
          </a:xfrm>
        </p:spPr>
        <p:txBody>
          <a:bodyPr>
            <a:normAutofit/>
          </a:bodyPr>
          <a:lstStyle>
            <a:lvl1pPr marL="53100" indent="0">
              <a:buNone/>
              <a:defRPr sz="4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1.A.</a:t>
            </a:r>
          </a:p>
        </p:txBody>
      </p:sp>
    </p:spTree>
    <p:extLst>
      <p:ext uri="{BB962C8B-B14F-4D97-AF65-F5344CB8AC3E}">
        <p14:creationId xmlns:p14="http://schemas.microsoft.com/office/powerpoint/2010/main" val="4189526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023822" y="-228600"/>
            <a:ext cx="4526578" cy="74422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2425" y="1602889"/>
            <a:ext cx="4041775" cy="4547087"/>
          </a:xfrm>
        </p:spPr>
        <p:txBody>
          <a:bodyPr anchor="ctr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C167E-979F-44B0-80C2-28E132257AD4}" type="datetime1">
              <a:rPr lang="fr-FR" smtClean="0"/>
              <a:t>11/01/2022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EA83-93EF-7C47-83E5-EC4E80D28D49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774825" y="290286"/>
            <a:ext cx="3152178" cy="92891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2800" b="1" baseline="0"/>
            </a:lvl1pPr>
          </a:lstStyle>
          <a:p>
            <a:r>
              <a:rPr lang="fr-FR" dirty="0"/>
              <a:t>TITRE DE DIAPOSITIVE</a:t>
            </a:r>
            <a:endParaRPr lang="en-US" dirty="0"/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3"/>
          </p:nvPr>
        </p:nvSpPr>
        <p:spPr>
          <a:xfrm>
            <a:off x="5368067" y="559399"/>
            <a:ext cx="3238052" cy="5590578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cxnSp>
        <p:nvCxnSpPr>
          <p:cNvPr id="11" name="Straight Connector 6"/>
          <p:cNvCxnSpPr/>
          <p:nvPr userDrawn="1"/>
        </p:nvCxnSpPr>
        <p:spPr>
          <a:xfrm>
            <a:off x="1774825" y="1219200"/>
            <a:ext cx="3152178" cy="0"/>
          </a:xfrm>
          <a:prstGeom prst="line">
            <a:avLst/>
          </a:prstGeom>
          <a:ln w="57150" cmpd="sng">
            <a:solidFill>
              <a:srgbClr val="FFF1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1619590" y="0"/>
            <a:ext cx="1226977" cy="981075"/>
          </a:xfrm>
        </p:spPr>
        <p:txBody>
          <a:bodyPr>
            <a:normAutofit/>
          </a:bodyPr>
          <a:lstStyle>
            <a:lvl1pPr marL="5310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1.A.</a:t>
            </a:r>
          </a:p>
        </p:txBody>
      </p:sp>
    </p:spTree>
    <p:extLst>
      <p:ext uri="{BB962C8B-B14F-4D97-AF65-F5344CB8AC3E}">
        <p14:creationId xmlns:p14="http://schemas.microsoft.com/office/powerpoint/2010/main" val="3611300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994794" y="-228600"/>
            <a:ext cx="4526578" cy="74422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2425" y="1602889"/>
            <a:ext cx="4041775" cy="4547087"/>
          </a:xfrm>
        </p:spPr>
        <p:txBody>
          <a:bodyPr anchor="ctr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328D-E49F-492E-A0BC-8AE140AB519B}" type="datetime1">
              <a:rPr lang="fr-FR" smtClean="0"/>
              <a:t>11/01/2022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EA83-93EF-7C47-83E5-EC4E80D28D49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774825" y="290286"/>
            <a:ext cx="3152178" cy="92891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2800" b="1" baseline="0"/>
            </a:lvl1pPr>
          </a:lstStyle>
          <a:p>
            <a:r>
              <a:rPr lang="fr-FR" dirty="0"/>
              <a:t>TITRE DE DIAPOSITIVE</a:t>
            </a:r>
            <a:endParaRPr lang="en-US" dirty="0"/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3" hasCustomPrompt="1"/>
          </p:nvPr>
        </p:nvSpPr>
        <p:spPr>
          <a:xfrm>
            <a:off x="5164867" y="1951225"/>
            <a:ext cx="1800000" cy="1800000"/>
          </a:xfrm>
        </p:spPr>
        <p:txBody>
          <a:bodyPr/>
          <a:lstStyle>
            <a:lvl1pPr marL="53100" indent="0">
              <a:buNone/>
              <a:defRPr/>
            </a:lvl1pPr>
          </a:lstStyle>
          <a:p>
            <a:r>
              <a:rPr lang="fr-FR" dirty="0"/>
              <a:t>Votre image</a:t>
            </a:r>
          </a:p>
        </p:txBody>
      </p:sp>
      <p:sp>
        <p:nvSpPr>
          <p:cNvPr id="11" name="Espace réservé pour une image  11"/>
          <p:cNvSpPr>
            <a:spLocks noGrp="1"/>
          </p:cNvSpPr>
          <p:nvPr>
            <p:ph type="pic" sz="quarter" idx="14" hasCustomPrompt="1"/>
          </p:nvPr>
        </p:nvSpPr>
        <p:spPr>
          <a:xfrm>
            <a:off x="7236311" y="1951225"/>
            <a:ext cx="1800000" cy="1800000"/>
          </a:xfrm>
        </p:spPr>
        <p:txBody>
          <a:bodyPr/>
          <a:lstStyle>
            <a:lvl1pPr marL="53100" indent="0">
              <a:buNone/>
              <a:defRPr/>
            </a:lvl1pPr>
          </a:lstStyle>
          <a:p>
            <a:r>
              <a:rPr lang="fr-FR" dirty="0"/>
              <a:t>Votre image</a:t>
            </a:r>
          </a:p>
        </p:txBody>
      </p:sp>
      <p:sp>
        <p:nvSpPr>
          <p:cNvPr id="13" name="Espace réservé pour une image  11"/>
          <p:cNvSpPr>
            <a:spLocks noGrp="1"/>
          </p:cNvSpPr>
          <p:nvPr>
            <p:ph type="pic" sz="quarter" idx="15" hasCustomPrompt="1"/>
          </p:nvPr>
        </p:nvSpPr>
        <p:spPr>
          <a:xfrm>
            <a:off x="5164867" y="4034251"/>
            <a:ext cx="1800000" cy="1800000"/>
          </a:xfrm>
        </p:spPr>
        <p:txBody>
          <a:bodyPr/>
          <a:lstStyle>
            <a:lvl1pPr marL="53100" indent="0">
              <a:buNone/>
              <a:defRPr/>
            </a:lvl1pPr>
          </a:lstStyle>
          <a:p>
            <a:r>
              <a:rPr lang="fr-FR" dirty="0"/>
              <a:t>Votre image</a:t>
            </a:r>
          </a:p>
        </p:txBody>
      </p:sp>
      <p:sp>
        <p:nvSpPr>
          <p:cNvPr id="14" name="Espace réservé pour une image  11"/>
          <p:cNvSpPr>
            <a:spLocks noGrp="1"/>
          </p:cNvSpPr>
          <p:nvPr>
            <p:ph type="pic" sz="quarter" idx="16" hasCustomPrompt="1"/>
          </p:nvPr>
        </p:nvSpPr>
        <p:spPr>
          <a:xfrm>
            <a:off x="7236311" y="4034251"/>
            <a:ext cx="1800000" cy="1800000"/>
          </a:xfrm>
        </p:spPr>
        <p:txBody>
          <a:bodyPr/>
          <a:lstStyle>
            <a:lvl1pPr marL="53100" indent="0">
              <a:buNone/>
              <a:defRPr/>
            </a:lvl1pPr>
          </a:lstStyle>
          <a:p>
            <a:r>
              <a:rPr lang="fr-FR" dirty="0"/>
              <a:t>Votre image</a:t>
            </a:r>
          </a:p>
        </p:txBody>
      </p:sp>
      <p:cxnSp>
        <p:nvCxnSpPr>
          <p:cNvPr id="15" name="Straight Connector 6"/>
          <p:cNvCxnSpPr/>
          <p:nvPr userDrawn="1"/>
        </p:nvCxnSpPr>
        <p:spPr>
          <a:xfrm>
            <a:off x="1774825" y="1219200"/>
            <a:ext cx="3152178" cy="0"/>
          </a:xfrm>
          <a:prstGeom prst="line">
            <a:avLst/>
          </a:prstGeom>
          <a:ln w="57150" cmpd="sng">
            <a:solidFill>
              <a:srgbClr val="FFF1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4"/>
          <p:cNvSpPr>
            <a:spLocks noGrp="1"/>
          </p:cNvSpPr>
          <p:nvPr>
            <p:ph type="body" sz="quarter" idx="17" hasCustomPrompt="1"/>
          </p:nvPr>
        </p:nvSpPr>
        <p:spPr>
          <a:xfrm>
            <a:off x="1619590" y="0"/>
            <a:ext cx="1226977" cy="981075"/>
          </a:xfrm>
        </p:spPr>
        <p:txBody>
          <a:bodyPr>
            <a:normAutofit/>
          </a:bodyPr>
          <a:lstStyle>
            <a:lvl1pPr marL="5310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1.A.</a:t>
            </a:r>
          </a:p>
        </p:txBody>
      </p:sp>
    </p:spTree>
    <p:extLst>
      <p:ext uri="{BB962C8B-B14F-4D97-AF65-F5344CB8AC3E}">
        <p14:creationId xmlns:p14="http://schemas.microsoft.com/office/powerpoint/2010/main" val="4014388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28798-7846-4DA8-9600-9063854C89CB}" type="datetime1">
              <a:rPr lang="fr-FR" smtClean="0"/>
              <a:t>11/01/2022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EA83-93EF-7C47-83E5-EC4E80D28D4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70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082E-7F8A-4F58-96E5-586B59449A4E}" type="datetime1">
              <a:rPr lang="fr-FR" smtClean="0"/>
              <a:t>11/01/2022</a:t>
            </a:fld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D5EA83-93EF-7C47-83E5-EC4E80D28D49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Espace réservé pour une image 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077325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5359400" y="1549400"/>
            <a:ext cx="3784600" cy="4622800"/>
          </a:xfrm>
          <a:solidFill>
            <a:schemeClr val="accent1">
              <a:alpha val="76000"/>
            </a:schemeClr>
          </a:solidFill>
        </p:spPr>
        <p:txBody>
          <a:bodyPr rIns="396000" anchor="ctr" anchorCtr="0"/>
          <a:lstStyle>
            <a:lvl1pPr marL="53100" indent="0">
              <a:buNone/>
              <a:defRPr baseline="0"/>
            </a:lvl1pPr>
          </a:lstStyle>
          <a:p>
            <a:pPr lvl="0"/>
            <a:r>
              <a:rPr lang="fr-FR" dirty="0"/>
              <a:t>Vous pouvez mettre un texte qui décrit l’image ou donne une indication supplémentaire à votre présentation</a:t>
            </a:r>
          </a:p>
        </p:txBody>
      </p:sp>
    </p:spTree>
    <p:extLst>
      <p:ext uri="{BB962C8B-B14F-4D97-AF65-F5344CB8AC3E}">
        <p14:creationId xmlns:p14="http://schemas.microsoft.com/office/powerpoint/2010/main" val="2147832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1D68-2E5D-4599-8420-CFBBBD82E89D}" type="datetime1">
              <a:rPr lang="fr-FR" smtClean="0"/>
              <a:t>11/01/2022</a:t>
            </a:fld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D5EA83-93EF-7C47-83E5-EC4E80D28D49}" type="slidenum">
              <a:rPr lang="en-US" smtClean="0"/>
              <a:t>‹N°›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900362" y="188686"/>
            <a:ext cx="6786438" cy="92891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2800" b="1" baseline="0"/>
            </a:lvl1pPr>
          </a:lstStyle>
          <a:p>
            <a:r>
              <a:rPr lang="fr-FR" dirty="0"/>
              <a:t>TITRE DE DIAPOSITIVE</a:t>
            </a:r>
            <a:endParaRPr lang="en-US" dirty="0"/>
          </a:p>
        </p:txBody>
      </p:sp>
      <p:cxnSp>
        <p:nvCxnSpPr>
          <p:cNvPr id="6" name="Straight Connector 6"/>
          <p:cNvCxnSpPr/>
          <p:nvPr userDrawn="1"/>
        </p:nvCxnSpPr>
        <p:spPr>
          <a:xfrm>
            <a:off x="2846567" y="1104900"/>
            <a:ext cx="4607195" cy="0"/>
          </a:xfrm>
          <a:prstGeom prst="line">
            <a:avLst/>
          </a:prstGeom>
          <a:ln w="57150" cmpd="sng">
            <a:solidFill>
              <a:srgbClr val="FFF1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900362" y="1104900"/>
            <a:ext cx="6786438" cy="5715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Ajouter des graphiques à vos présentations les rendra plus dynamiques</a:t>
            </a:r>
            <a:endParaRPr lang="en-US" dirty="0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 hasCustomPrompt="1"/>
          </p:nvPr>
        </p:nvSpPr>
        <p:spPr>
          <a:xfrm>
            <a:off x="457200" y="2197100"/>
            <a:ext cx="2133600" cy="1943100"/>
          </a:xfrm>
        </p:spPr>
        <p:txBody>
          <a:bodyPr>
            <a:normAutofit/>
          </a:bodyPr>
          <a:lstStyle>
            <a:lvl1pPr marL="53100" indent="0">
              <a:buNone/>
              <a:defRPr sz="2400"/>
            </a:lvl1pPr>
          </a:lstStyle>
          <a:p>
            <a:r>
              <a:rPr lang="fr-FR" dirty="0"/>
              <a:t>Graphique 1 : cliquer sur l’icône</a:t>
            </a:r>
          </a:p>
        </p:txBody>
      </p:sp>
      <p:sp>
        <p:nvSpPr>
          <p:cNvPr id="10" name="Espace réservé du graphique 8"/>
          <p:cNvSpPr>
            <a:spLocks noGrp="1"/>
          </p:cNvSpPr>
          <p:nvPr>
            <p:ph type="chart" sz="quarter" idx="15" hasCustomPrompt="1"/>
          </p:nvPr>
        </p:nvSpPr>
        <p:spPr>
          <a:xfrm>
            <a:off x="3619500" y="2197100"/>
            <a:ext cx="2133600" cy="1943100"/>
          </a:xfrm>
        </p:spPr>
        <p:txBody>
          <a:bodyPr>
            <a:normAutofit/>
          </a:bodyPr>
          <a:lstStyle>
            <a:lvl1pPr marL="53100" indent="0">
              <a:buNone/>
              <a:defRPr sz="2400"/>
            </a:lvl1pPr>
          </a:lstStyle>
          <a:p>
            <a:r>
              <a:rPr lang="fr-FR" dirty="0"/>
              <a:t>Graphique 2</a:t>
            </a:r>
          </a:p>
        </p:txBody>
      </p:sp>
      <p:sp>
        <p:nvSpPr>
          <p:cNvPr id="11" name="Espace réservé du graphique 8"/>
          <p:cNvSpPr>
            <a:spLocks noGrp="1"/>
          </p:cNvSpPr>
          <p:nvPr>
            <p:ph type="chart" sz="quarter" idx="16" hasCustomPrompt="1"/>
          </p:nvPr>
        </p:nvSpPr>
        <p:spPr>
          <a:xfrm>
            <a:off x="6565900" y="2197100"/>
            <a:ext cx="2133600" cy="1943100"/>
          </a:xfrm>
        </p:spPr>
        <p:txBody>
          <a:bodyPr>
            <a:normAutofit/>
          </a:bodyPr>
          <a:lstStyle>
            <a:lvl1pPr marL="53100" indent="0">
              <a:buNone/>
              <a:defRPr sz="2400"/>
            </a:lvl1pPr>
          </a:lstStyle>
          <a:p>
            <a:r>
              <a:rPr lang="fr-FR" dirty="0"/>
              <a:t>Graphique 2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432300"/>
            <a:ext cx="2133600" cy="1924050"/>
          </a:xfrm>
        </p:spPr>
        <p:txBody>
          <a:bodyPr>
            <a:normAutofit/>
          </a:bodyPr>
          <a:lstStyle>
            <a:lvl1pPr>
              <a:defRPr sz="2400" baseline="0"/>
            </a:lvl1pPr>
          </a:lstStyle>
          <a:p>
            <a:pPr lvl="0"/>
            <a:r>
              <a:rPr lang="fr-FR" dirty="0"/>
              <a:t>Commentaires au sujet des graphiques</a:t>
            </a:r>
          </a:p>
        </p:txBody>
      </p:sp>
      <p:sp>
        <p:nvSpPr>
          <p:cNvPr id="12" name="Espace réservé du texte 12"/>
          <p:cNvSpPr>
            <a:spLocks noGrp="1"/>
          </p:cNvSpPr>
          <p:nvPr>
            <p:ph type="body" sz="quarter" idx="18" hasCustomPrompt="1"/>
          </p:nvPr>
        </p:nvSpPr>
        <p:spPr>
          <a:xfrm>
            <a:off x="3619500" y="4432300"/>
            <a:ext cx="2133600" cy="1924050"/>
          </a:xfrm>
        </p:spPr>
        <p:txBody>
          <a:bodyPr>
            <a:normAutofit/>
          </a:bodyPr>
          <a:lstStyle>
            <a:lvl1pPr>
              <a:defRPr sz="2400" baseline="0"/>
            </a:lvl1pPr>
          </a:lstStyle>
          <a:p>
            <a:pPr lvl="0"/>
            <a:r>
              <a:rPr lang="fr-FR" dirty="0"/>
              <a:t>Commentaires au sujet des graphiques</a:t>
            </a:r>
          </a:p>
        </p:txBody>
      </p:sp>
      <p:sp>
        <p:nvSpPr>
          <p:cNvPr id="14" name="Espace réservé du texte 12"/>
          <p:cNvSpPr>
            <a:spLocks noGrp="1"/>
          </p:cNvSpPr>
          <p:nvPr>
            <p:ph type="body" sz="quarter" idx="19" hasCustomPrompt="1"/>
          </p:nvPr>
        </p:nvSpPr>
        <p:spPr>
          <a:xfrm>
            <a:off x="6565900" y="4432300"/>
            <a:ext cx="2133600" cy="1924050"/>
          </a:xfrm>
        </p:spPr>
        <p:txBody>
          <a:bodyPr>
            <a:normAutofit/>
          </a:bodyPr>
          <a:lstStyle>
            <a:lvl1pPr>
              <a:defRPr sz="2400" baseline="0"/>
            </a:lvl1pPr>
          </a:lstStyle>
          <a:p>
            <a:pPr lvl="0"/>
            <a:r>
              <a:rPr lang="fr-FR" dirty="0"/>
              <a:t>Commentaires au sujet des graphiques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20" hasCustomPrompt="1"/>
          </p:nvPr>
        </p:nvSpPr>
        <p:spPr>
          <a:xfrm>
            <a:off x="1619590" y="0"/>
            <a:ext cx="1226977" cy="981075"/>
          </a:xfrm>
        </p:spPr>
        <p:txBody>
          <a:bodyPr>
            <a:normAutofit/>
          </a:bodyPr>
          <a:lstStyle>
            <a:lvl1pPr marL="53100" indent="0">
              <a:buNone/>
              <a:defRPr sz="4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1.A.</a:t>
            </a:r>
          </a:p>
        </p:txBody>
      </p:sp>
    </p:spTree>
    <p:extLst>
      <p:ext uri="{BB962C8B-B14F-4D97-AF65-F5344CB8AC3E}">
        <p14:creationId xmlns:p14="http://schemas.microsoft.com/office/powerpoint/2010/main" val="3613899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044700" y="1447800"/>
            <a:ext cx="6642100" cy="4678363"/>
          </a:xfrm>
        </p:spPr>
        <p:txBody>
          <a:bodyPr/>
          <a:lstStyle>
            <a:lvl1pPr marL="567450" indent="-514350"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  <a:defRPr b="1" baseline="0"/>
            </a:lvl1pPr>
            <a:lvl2pPr marL="971550" indent="-514350"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lphaUcPeriod"/>
              <a:defRPr baseline="0"/>
            </a:lvl2pPr>
            <a:lvl3pPr marL="1371600" indent="-457200">
              <a:buFont typeface="+mj-lt"/>
              <a:buAutoNum type="arabicPeriod"/>
              <a:defRPr baseline="0"/>
            </a:lvl3pPr>
            <a:lvl4pPr marL="1828800" indent="-457200">
              <a:buFont typeface="+mj-lt"/>
              <a:buAutoNum type="arabicPeriod"/>
              <a:defRPr/>
            </a:lvl4pPr>
            <a:lvl5pPr marL="2286000" indent="-457200">
              <a:buFont typeface="+mj-lt"/>
              <a:buAutoNum type="arabicPeriod"/>
              <a:defRPr/>
            </a:lvl5pPr>
          </a:lstStyle>
          <a:p>
            <a:pPr lvl="0"/>
            <a:r>
              <a:rPr lang="fr-FR" dirty="0"/>
              <a:t>Cliquer pour inscrire le premier chapitre</a:t>
            </a:r>
          </a:p>
          <a:p>
            <a:pPr lvl="0"/>
            <a:r>
              <a:rPr lang="fr-FR" dirty="0"/>
              <a:t>Et aller à la ligne pour les chapitres suivants</a:t>
            </a:r>
          </a:p>
          <a:p>
            <a:pPr lvl="1"/>
            <a:r>
              <a:rPr lang="fr-FR" dirty="0"/>
              <a:t>Cliquer sur la touche alinéa pour ajouter un sous-chapitre</a:t>
            </a:r>
          </a:p>
          <a:p>
            <a:pPr lvl="2"/>
            <a:r>
              <a:rPr lang="fr-FR" dirty="0"/>
              <a:t>Et encore un titre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A2F6-920F-4D49-83A3-927562172B17}" type="datetime1">
              <a:rPr lang="fr-FR" smtClean="0"/>
              <a:t>11/01/2022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EA83-93EF-7C47-83E5-EC4E80D28D49}" type="slidenum">
              <a:rPr lang="en-US" smtClean="0"/>
              <a:t>‹N°›</a:t>
            </a:fld>
            <a:endParaRPr lang="en-US"/>
          </a:p>
        </p:txBody>
      </p:sp>
      <p:cxnSp>
        <p:nvCxnSpPr>
          <p:cNvPr id="11" name="Straight Connector 6"/>
          <p:cNvCxnSpPr/>
          <p:nvPr userDrawn="1"/>
        </p:nvCxnSpPr>
        <p:spPr>
          <a:xfrm>
            <a:off x="2846567" y="1104900"/>
            <a:ext cx="4607195" cy="0"/>
          </a:xfrm>
          <a:prstGeom prst="line">
            <a:avLst/>
          </a:prstGeom>
          <a:ln w="57150" cmpd="sng">
            <a:solidFill>
              <a:srgbClr val="FFF1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 userDrawn="1"/>
        </p:nvSpPr>
        <p:spPr>
          <a:xfrm>
            <a:off x="2373464" y="179506"/>
            <a:ext cx="555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latin typeface="+mj-lt"/>
              </a:rPr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2973027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nivea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561586" y="-410938"/>
            <a:ext cx="8637722" cy="7982857"/>
          </a:xfrm>
          <a:custGeom>
            <a:avLst/>
            <a:gdLst>
              <a:gd name="connsiteX0" fmla="*/ 0 w 6591209"/>
              <a:gd name="connsiteY0" fmla="*/ 0 h 7939315"/>
              <a:gd name="connsiteX1" fmla="*/ 6591209 w 6591209"/>
              <a:gd name="connsiteY1" fmla="*/ 0 h 7939315"/>
              <a:gd name="connsiteX2" fmla="*/ 6591209 w 6591209"/>
              <a:gd name="connsiteY2" fmla="*/ 7939315 h 7939315"/>
              <a:gd name="connsiteX3" fmla="*/ 0 w 6591209"/>
              <a:gd name="connsiteY3" fmla="*/ 7939315 h 7939315"/>
              <a:gd name="connsiteX4" fmla="*/ 0 w 6591209"/>
              <a:gd name="connsiteY4" fmla="*/ 0 h 7939315"/>
              <a:gd name="connsiteX0" fmla="*/ 1088571 w 7679780"/>
              <a:gd name="connsiteY0" fmla="*/ 0 h 8011887"/>
              <a:gd name="connsiteX1" fmla="*/ 7679780 w 7679780"/>
              <a:gd name="connsiteY1" fmla="*/ 0 h 8011887"/>
              <a:gd name="connsiteX2" fmla="*/ 7679780 w 7679780"/>
              <a:gd name="connsiteY2" fmla="*/ 7939315 h 8011887"/>
              <a:gd name="connsiteX3" fmla="*/ 0 w 7679780"/>
              <a:gd name="connsiteY3" fmla="*/ 8011887 h 8011887"/>
              <a:gd name="connsiteX4" fmla="*/ 1088571 w 7679780"/>
              <a:gd name="connsiteY4" fmla="*/ 0 h 8011887"/>
              <a:gd name="connsiteX0" fmla="*/ 1204686 w 7679780"/>
              <a:gd name="connsiteY0" fmla="*/ 0 h 8011887"/>
              <a:gd name="connsiteX1" fmla="*/ 7679780 w 7679780"/>
              <a:gd name="connsiteY1" fmla="*/ 0 h 8011887"/>
              <a:gd name="connsiteX2" fmla="*/ 7679780 w 7679780"/>
              <a:gd name="connsiteY2" fmla="*/ 7939315 h 8011887"/>
              <a:gd name="connsiteX3" fmla="*/ 0 w 7679780"/>
              <a:gd name="connsiteY3" fmla="*/ 8011887 h 8011887"/>
              <a:gd name="connsiteX4" fmla="*/ 1204686 w 7679780"/>
              <a:gd name="connsiteY4" fmla="*/ 0 h 8011887"/>
              <a:gd name="connsiteX0" fmla="*/ 1494971 w 7970065"/>
              <a:gd name="connsiteY0" fmla="*/ 0 h 8011887"/>
              <a:gd name="connsiteX1" fmla="*/ 7970065 w 7970065"/>
              <a:gd name="connsiteY1" fmla="*/ 0 h 8011887"/>
              <a:gd name="connsiteX2" fmla="*/ 7970065 w 7970065"/>
              <a:gd name="connsiteY2" fmla="*/ 7939315 h 8011887"/>
              <a:gd name="connsiteX3" fmla="*/ 0 w 7970065"/>
              <a:gd name="connsiteY3" fmla="*/ 8011887 h 8011887"/>
              <a:gd name="connsiteX4" fmla="*/ 1494971 w 7970065"/>
              <a:gd name="connsiteY4" fmla="*/ 0 h 8011887"/>
              <a:gd name="connsiteX0" fmla="*/ 1654628 w 8129722"/>
              <a:gd name="connsiteY0" fmla="*/ 0 h 7953830"/>
              <a:gd name="connsiteX1" fmla="*/ 8129722 w 8129722"/>
              <a:gd name="connsiteY1" fmla="*/ 0 h 7953830"/>
              <a:gd name="connsiteX2" fmla="*/ 8129722 w 8129722"/>
              <a:gd name="connsiteY2" fmla="*/ 7939315 h 7953830"/>
              <a:gd name="connsiteX3" fmla="*/ 0 w 8129722"/>
              <a:gd name="connsiteY3" fmla="*/ 7953830 h 7953830"/>
              <a:gd name="connsiteX4" fmla="*/ 1654628 w 8129722"/>
              <a:gd name="connsiteY4" fmla="*/ 0 h 7953830"/>
              <a:gd name="connsiteX0" fmla="*/ 1930399 w 8129722"/>
              <a:gd name="connsiteY0" fmla="*/ 0 h 7997372"/>
              <a:gd name="connsiteX1" fmla="*/ 8129722 w 8129722"/>
              <a:gd name="connsiteY1" fmla="*/ 43542 h 7997372"/>
              <a:gd name="connsiteX2" fmla="*/ 8129722 w 8129722"/>
              <a:gd name="connsiteY2" fmla="*/ 7982857 h 7997372"/>
              <a:gd name="connsiteX3" fmla="*/ 0 w 8129722"/>
              <a:gd name="connsiteY3" fmla="*/ 7997372 h 7997372"/>
              <a:gd name="connsiteX4" fmla="*/ 1930399 w 8129722"/>
              <a:gd name="connsiteY4" fmla="*/ 0 h 7997372"/>
              <a:gd name="connsiteX0" fmla="*/ 2438399 w 8637722"/>
              <a:gd name="connsiteY0" fmla="*/ 0 h 7982857"/>
              <a:gd name="connsiteX1" fmla="*/ 8637722 w 8637722"/>
              <a:gd name="connsiteY1" fmla="*/ 43542 h 7982857"/>
              <a:gd name="connsiteX2" fmla="*/ 8637722 w 8637722"/>
              <a:gd name="connsiteY2" fmla="*/ 7982857 h 7982857"/>
              <a:gd name="connsiteX3" fmla="*/ 0 w 8637722"/>
              <a:gd name="connsiteY3" fmla="*/ 7953830 h 7982857"/>
              <a:gd name="connsiteX4" fmla="*/ 2438399 w 8637722"/>
              <a:gd name="connsiteY4" fmla="*/ 0 h 798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7722" h="7982857">
                <a:moveTo>
                  <a:pt x="2438399" y="0"/>
                </a:moveTo>
                <a:lnTo>
                  <a:pt x="8637722" y="43542"/>
                </a:lnTo>
                <a:lnTo>
                  <a:pt x="8637722" y="7982857"/>
                </a:lnTo>
                <a:lnTo>
                  <a:pt x="0" y="7953830"/>
                </a:lnTo>
                <a:lnTo>
                  <a:pt x="243839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11564" y="2225675"/>
            <a:ext cx="3938951" cy="1362075"/>
          </a:xfrm>
          <a:prstGeom prst="rect">
            <a:avLst/>
          </a:prstGeom>
        </p:spPr>
        <p:txBody>
          <a:bodyPr anchor="b" anchorCtr="0"/>
          <a:lstStyle>
            <a:lvl1pPr algn="ctr">
              <a:defRPr sz="3600" b="1" cap="none"/>
            </a:lvl1pPr>
          </a:lstStyle>
          <a:p>
            <a:r>
              <a:rPr lang="fr-FR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1563" y="4093029"/>
            <a:ext cx="3938952" cy="1329871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4993415" y="3821408"/>
            <a:ext cx="3375248" cy="0"/>
          </a:xfrm>
          <a:prstGeom prst="line">
            <a:avLst/>
          </a:prstGeom>
          <a:ln w="57150">
            <a:solidFill>
              <a:srgbClr val="FDFDF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0"/>
          <p:cNvSpPr>
            <a:spLocks noGrp="1"/>
          </p:cNvSpPr>
          <p:nvPr>
            <p:ph type="body" sz="quarter" idx="10" hasCustomPrompt="1"/>
          </p:nvPr>
        </p:nvSpPr>
        <p:spPr>
          <a:xfrm>
            <a:off x="1707381" y="715962"/>
            <a:ext cx="2648589" cy="4872037"/>
          </a:xfrm>
        </p:spPr>
        <p:txBody>
          <a:bodyPr>
            <a:noAutofit/>
          </a:bodyPr>
          <a:lstStyle>
            <a:lvl1pPr marL="53100" indent="0">
              <a:buNone/>
              <a:defRPr sz="34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07175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nivea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/>
          <p:nvPr userDrawn="1"/>
        </p:nvSpPr>
        <p:spPr>
          <a:xfrm rot="10800000">
            <a:off x="-3633663" y="-459539"/>
            <a:ext cx="8637722" cy="7982857"/>
          </a:xfrm>
          <a:custGeom>
            <a:avLst/>
            <a:gdLst>
              <a:gd name="connsiteX0" fmla="*/ 0 w 6591209"/>
              <a:gd name="connsiteY0" fmla="*/ 0 h 7939315"/>
              <a:gd name="connsiteX1" fmla="*/ 6591209 w 6591209"/>
              <a:gd name="connsiteY1" fmla="*/ 0 h 7939315"/>
              <a:gd name="connsiteX2" fmla="*/ 6591209 w 6591209"/>
              <a:gd name="connsiteY2" fmla="*/ 7939315 h 7939315"/>
              <a:gd name="connsiteX3" fmla="*/ 0 w 6591209"/>
              <a:gd name="connsiteY3" fmla="*/ 7939315 h 7939315"/>
              <a:gd name="connsiteX4" fmla="*/ 0 w 6591209"/>
              <a:gd name="connsiteY4" fmla="*/ 0 h 7939315"/>
              <a:gd name="connsiteX0" fmla="*/ 1088571 w 7679780"/>
              <a:gd name="connsiteY0" fmla="*/ 0 h 8011887"/>
              <a:gd name="connsiteX1" fmla="*/ 7679780 w 7679780"/>
              <a:gd name="connsiteY1" fmla="*/ 0 h 8011887"/>
              <a:gd name="connsiteX2" fmla="*/ 7679780 w 7679780"/>
              <a:gd name="connsiteY2" fmla="*/ 7939315 h 8011887"/>
              <a:gd name="connsiteX3" fmla="*/ 0 w 7679780"/>
              <a:gd name="connsiteY3" fmla="*/ 8011887 h 8011887"/>
              <a:gd name="connsiteX4" fmla="*/ 1088571 w 7679780"/>
              <a:gd name="connsiteY4" fmla="*/ 0 h 8011887"/>
              <a:gd name="connsiteX0" fmla="*/ 1204686 w 7679780"/>
              <a:gd name="connsiteY0" fmla="*/ 0 h 8011887"/>
              <a:gd name="connsiteX1" fmla="*/ 7679780 w 7679780"/>
              <a:gd name="connsiteY1" fmla="*/ 0 h 8011887"/>
              <a:gd name="connsiteX2" fmla="*/ 7679780 w 7679780"/>
              <a:gd name="connsiteY2" fmla="*/ 7939315 h 8011887"/>
              <a:gd name="connsiteX3" fmla="*/ 0 w 7679780"/>
              <a:gd name="connsiteY3" fmla="*/ 8011887 h 8011887"/>
              <a:gd name="connsiteX4" fmla="*/ 1204686 w 7679780"/>
              <a:gd name="connsiteY4" fmla="*/ 0 h 8011887"/>
              <a:gd name="connsiteX0" fmla="*/ 1494971 w 7970065"/>
              <a:gd name="connsiteY0" fmla="*/ 0 h 8011887"/>
              <a:gd name="connsiteX1" fmla="*/ 7970065 w 7970065"/>
              <a:gd name="connsiteY1" fmla="*/ 0 h 8011887"/>
              <a:gd name="connsiteX2" fmla="*/ 7970065 w 7970065"/>
              <a:gd name="connsiteY2" fmla="*/ 7939315 h 8011887"/>
              <a:gd name="connsiteX3" fmla="*/ 0 w 7970065"/>
              <a:gd name="connsiteY3" fmla="*/ 8011887 h 8011887"/>
              <a:gd name="connsiteX4" fmla="*/ 1494971 w 7970065"/>
              <a:gd name="connsiteY4" fmla="*/ 0 h 8011887"/>
              <a:gd name="connsiteX0" fmla="*/ 1654628 w 8129722"/>
              <a:gd name="connsiteY0" fmla="*/ 0 h 7953830"/>
              <a:gd name="connsiteX1" fmla="*/ 8129722 w 8129722"/>
              <a:gd name="connsiteY1" fmla="*/ 0 h 7953830"/>
              <a:gd name="connsiteX2" fmla="*/ 8129722 w 8129722"/>
              <a:gd name="connsiteY2" fmla="*/ 7939315 h 7953830"/>
              <a:gd name="connsiteX3" fmla="*/ 0 w 8129722"/>
              <a:gd name="connsiteY3" fmla="*/ 7953830 h 7953830"/>
              <a:gd name="connsiteX4" fmla="*/ 1654628 w 8129722"/>
              <a:gd name="connsiteY4" fmla="*/ 0 h 7953830"/>
              <a:gd name="connsiteX0" fmla="*/ 1930399 w 8129722"/>
              <a:gd name="connsiteY0" fmla="*/ 0 h 7997372"/>
              <a:gd name="connsiteX1" fmla="*/ 8129722 w 8129722"/>
              <a:gd name="connsiteY1" fmla="*/ 43542 h 7997372"/>
              <a:gd name="connsiteX2" fmla="*/ 8129722 w 8129722"/>
              <a:gd name="connsiteY2" fmla="*/ 7982857 h 7997372"/>
              <a:gd name="connsiteX3" fmla="*/ 0 w 8129722"/>
              <a:gd name="connsiteY3" fmla="*/ 7997372 h 7997372"/>
              <a:gd name="connsiteX4" fmla="*/ 1930399 w 8129722"/>
              <a:gd name="connsiteY4" fmla="*/ 0 h 7997372"/>
              <a:gd name="connsiteX0" fmla="*/ 2438399 w 8637722"/>
              <a:gd name="connsiteY0" fmla="*/ 0 h 7982857"/>
              <a:gd name="connsiteX1" fmla="*/ 8637722 w 8637722"/>
              <a:gd name="connsiteY1" fmla="*/ 43542 h 7982857"/>
              <a:gd name="connsiteX2" fmla="*/ 8637722 w 8637722"/>
              <a:gd name="connsiteY2" fmla="*/ 7982857 h 7982857"/>
              <a:gd name="connsiteX3" fmla="*/ 0 w 8637722"/>
              <a:gd name="connsiteY3" fmla="*/ 7953830 h 7982857"/>
              <a:gd name="connsiteX4" fmla="*/ 2438399 w 8637722"/>
              <a:gd name="connsiteY4" fmla="*/ 0 h 798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7722" h="7982857">
                <a:moveTo>
                  <a:pt x="2438399" y="0"/>
                </a:moveTo>
                <a:lnTo>
                  <a:pt x="8637722" y="43542"/>
                </a:lnTo>
                <a:lnTo>
                  <a:pt x="8637722" y="7982857"/>
                </a:lnTo>
                <a:lnTo>
                  <a:pt x="0" y="7953830"/>
                </a:lnTo>
                <a:lnTo>
                  <a:pt x="243839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8925" y="3601942"/>
            <a:ext cx="3214395" cy="1362075"/>
          </a:xfrm>
          <a:prstGeom prst="rect">
            <a:avLst/>
          </a:prstGeom>
        </p:spPr>
        <p:txBody>
          <a:bodyPr anchor="b" anchorCtr="0"/>
          <a:lstStyle>
            <a:lvl1pPr algn="ctr">
              <a:defRPr sz="3600" b="1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8925" y="5123549"/>
            <a:ext cx="3214395" cy="1329871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5626137" y="5036027"/>
            <a:ext cx="3375248" cy="0"/>
          </a:xfrm>
          <a:prstGeom prst="line">
            <a:avLst/>
          </a:prstGeom>
          <a:ln w="5715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69120" y="2996940"/>
            <a:ext cx="2199059" cy="2769379"/>
          </a:xfrm>
        </p:spPr>
        <p:txBody>
          <a:bodyPr>
            <a:noAutofit/>
          </a:bodyPr>
          <a:lstStyle>
            <a:lvl1pPr marL="53100" indent="0">
              <a:buNone/>
              <a:defRPr sz="16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.A</a:t>
            </a:r>
          </a:p>
        </p:txBody>
      </p:sp>
      <p:sp>
        <p:nvSpPr>
          <p:cNvPr id="9" name="Espace réservé du texte 10"/>
          <p:cNvSpPr>
            <a:spLocks noGrp="1"/>
          </p:cNvSpPr>
          <p:nvPr>
            <p:ph type="body" sz="quarter" idx="11" hasCustomPrompt="1"/>
          </p:nvPr>
        </p:nvSpPr>
        <p:spPr>
          <a:xfrm>
            <a:off x="1669411" y="868363"/>
            <a:ext cx="2648589" cy="4515368"/>
          </a:xfrm>
        </p:spPr>
        <p:txBody>
          <a:bodyPr>
            <a:noAutofit/>
          </a:bodyPr>
          <a:lstStyle>
            <a:lvl1pPr marL="53100" indent="0">
              <a:buNone/>
              <a:defRPr sz="3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pic>
        <p:nvPicPr>
          <p:cNvPr id="10" name="Picture 1" descr="Logo-Metro-print-Fond-jaune-PDF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28" y="-2558"/>
            <a:ext cx="1300004" cy="1300004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1619590" y="214077"/>
            <a:ext cx="2602609" cy="1430338"/>
          </a:xfrm>
        </p:spPr>
        <p:txBody>
          <a:bodyPr>
            <a:normAutofit/>
          </a:bodyPr>
          <a:lstStyle>
            <a:lvl1pPr marL="53100" indent="0" algn="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Rappel du titre de niveau 1</a:t>
            </a:r>
          </a:p>
        </p:txBody>
      </p:sp>
    </p:spTree>
    <p:extLst>
      <p:ext uri="{BB962C8B-B14F-4D97-AF65-F5344CB8AC3E}">
        <p14:creationId xmlns:p14="http://schemas.microsoft.com/office/powerpoint/2010/main" val="2012467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3A040-04A8-44CE-A936-CD92AAF6BD14}" type="datetime1">
              <a:rPr lang="fr-FR" smtClean="0"/>
              <a:t>11/01/2022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EA83-93EF-7C47-83E5-EC4E80D28D49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900362" y="414338"/>
            <a:ext cx="6786438" cy="703262"/>
          </a:xfrm>
          <a:prstGeom prst="rect">
            <a:avLst/>
          </a:prstGeom>
        </p:spPr>
        <p:txBody>
          <a:bodyPr anchor="b" anchorCtr="0"/>
          <a:lstStyle>
            <a:lvl1pPr>
              <a:defRPr sz="2800" b="1" baseline="0"/>
            </a:lvl1pPr>
          </a:lstStyle>
          <a:p>
            <a:r>
              <a:rPr lang="fr-FR" dirty="0"/>
              <a:t>TITRE DE DIAPOSITIVE</a:t>
            </a:r>
            <a:endParaRPr lang="en-US" dirty="0"/>
          </a:p>
        </p:txBody>
      </p:sp>
      <p:cxnSp>
        <p:nvCxnSpPr>
          <p:cNvPr id="11" name="Straight Connector 6"/>
          <p:cNvCxnSpPr/>
          <p:nvPr userDrawn="1"/>
        </p:nvCxnSpPr>
        <p:spPr>
          <a:xfrm>
            <a:off x="2846567" y="1104900"/>
            <a:ext cx="4607195" cy="0"/>
          </a:xfrm>
          <a:prstGeom prst="line">
            <a:avLst/>
          </a:prstGeom>
          <a:ln w="57150" cmpd="sng">
            <a:solidFill>
              <a:srgbClr val="FFF1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900362" y="1104900"/>
            <a:ext cx="6786438" cy="571500"/>
          </a:xfrm>
        </p:spPr>
        <p:txBody>
          <a:bodyPr>
            <a:norm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Eventuel sous titre de présentation</a:t>
            </a:r>
            <a:endParaRPr lang="en-US" dirty="0"/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1619590" y="0"/>
            <a:ext cx="1226977" cy="981075"/>
          </a:xfrm>
        </p:spPr>
        <p:txBody>
          <a:bodyPr>
            <a:normAutofit/>
          </a:bodyPr>
          <a:lstStyle>
            <a:lvl1pPr marL="53100" indent="0">
              <a:buNone/>
              <a:defRPr sz="4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1.A.</a:t>
            </a:r>
          </a:p>
        </p:txBody>
      </p:sp>
    </p:spTree>
    <p:extLst>
      <p:ext uri="{BB962C8B-B14F-4D97-AF65-F5344CB8AC3E}">
        <p14:creationId xmlns:p14="http://schemas.microsoft.com/office/powerpoint/2010/main" val="3310115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3264"/>
            <a:ext cx="3942678" cy="43989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9079-D6A4-439C-9F91-517FE846A08A}" type="datetime1">
              <a:rPr lang="fr-FR" smtClean="0"/>
              <a:t>11/01/2022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EA83-93EF-7C47-83E5-EC4E80D28D49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900362" y="414338"/>
            <a:ext cx="6786438" cy="703262"/>
          </a:xfrm>
          <a:prstGeom prst="rect">
            <a:avLst/>
          </a:prstGeom>
        </p:spPr>
        <p:txBody>
          <a:bodyPr anchor="b" anchorCtr="0"/>
          <a:lstStyle>
            <a:lvl1pPr>
              <a:defRPr sz="2800" b="1" baseline="0"/>
            </a:lvl1pPr>
          </a:lstStyle>
          <a:p>
            <a:r>
              <a:rPr lang="fr-FR" dirty="0"/>
              <a:t>TITRE DE DIAPOSITIVE</a:t>
            </a:r>
            <a:endParaRPr lang="en-US" dirty="0"/>
          </a:p>
        </p:txBody>
      </p:sp>
      <p:cxnSp>
        <p:nvCxnSpPr>
          <p:cNvPr id="11" name="Straight Connector 6"/>
          <p:cNvCxnSpPr/>
          <p:nvPr userDrawn="1"/>
        </p:nvCxnSpPr>
        <p:spPr>
          <a:xfrm>
            <a:off x="2846567" y="1104900"/>
            <a:ext cx="4607195" cy="0"/>
          </a:xfrm>
          <a:prstGeom prst="line">
            <a:avLst/>
          </a:prstGeom>
          <a:ln w="57150" cmpd="sng">
            <a:solidFill>
              <a:srgbClr val="FFF1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900362" y="1104900"/>
            <a:ext cx="6786438" cy="571500"/>
          </a:xfrm>
        </p:spPr>
        <p:txBody>
          <a:bodyPr>
            <a:norm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Eventuel sous titre de présentation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745915" y="1813264"/>
            <a:ext cx="3942678" cy="43989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15" hasCustomPrompt="1"/>
          </p:nvPr>
        </p:nvSpPr>
        <p:spPr>
          <a:xfrm>
            <a:off x="1619590" y="0"/>
            <a:ext cx="1226977" cy="981075"/>
          </a:xfrm>
        </p:spPr>
        <p:txBody>
          <a:bodyPr>
            <a:normAutofit/>
          </a:bodyPr>
          <a:lstStyle>
            <a:lvl1pPr marL="53100" indent="0">
              <a:buNone/>
              <a:defRPr sz="4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1.A.</a:t>
            </a:r>
          </a:p>
        </p:txBody>
      </p:sp>
    </p:spTree>
    <p:extLst>
      <p:ext uri="{BB962C8B-B14F-4D97-AF65-F5344CB8AC3E}">
        <p14:creationId xmlns:p14="http://schemas.microsoft.com/office/powerpoint/2010/main" val="309813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73A4-18A5-4BD7-A6B8-A004AF854487}" type="datetime1">
              <a:rPr lang="fr-FR" smtClean="0"/>
              <a:t>11/01/2022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EA83-93EF-7C47-83E5-EC4E80D28D49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900362" y="414338"/>
            <a:ext cx="6786438" cy="703262"/>
          </a:xfrm>
          <a:prstGeom prst="rect">
            <a:avLst/>
          </a:prstGeom>
        </p:spPr>
        <p:txBody>
          <a:bodyPr anchor="b" anchorCtr="0"/>
          <a:lstStyle>
            <a:lvl1pPr>
              <a:defRPr sz="2800" b="1" baseline="0"/>
            </a:lvl1pPr>
          </a:lstStyle>
          <a:p>
            <a:r>
              <a:rPr lang="fr-FR" dirty="0"/>
              <a:t>TITRE DE DIAPOSITIVE</a:t>
            </a:r>
            <a:endParaRPr lang="en-US" dirty="0"/>
          </a:p>
        </p:txBody>
      </p:sp>
      <p:cxnSp>
        <p:nvCxnSpPr>
          <p:cNvPr id="11" name="Straight Connector 6"/>
          <p:cNvCxnSpPr/>
          <p:nvPr userDrawn="1"/>
        </p:nvCxnSpPr>
        <p:spPr>
          <a:xfrm>
            <a:off x="2846567" y="1104900"/>
            <a:ext cx="4607195" cy="0"/>
          </a:xfrm>
          <a:prstGeom prst="line">
            <a:avLst/>
          </a:prstGeom>
          <a:ln w="57150" cmpd="sng">
            <a:solidFill>
              <a:srgbClr val="FFF1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900362" y="1104900"/>
            <a:ext cx="6786438" cy="571500"/>
          </a:xfrm>
        </p:spPr>
        <p:txBody>
          <a:bodyPr>
            <a:norm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Eventuel sous titre de présentation</a:t>
            </a:r>
            <a:endParaRPr lang="en-US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4"/>
          </p:nvPr>
        </p:nvSpPr>
        <p:spPr>
          <a:xfrm>
            <a:off x="355600" y="1957388"/>
            <a:ext cx="2645784" cy="40989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5"/>
          </p:nvPr>
        </p:nvSpPr>
        <p:spPr>
          <a:xfrm>
            <a:off x="3261958" y="1957057"/>
            <a:ext cx="2645784" cy="40989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15"/>
          </p:nvPr>
        </p:nvSpPr>
        <p:spPr>
          <a:xfrm>
            <a:off x="6130870" y="1957057"/>
            <a:ext cx="2645784" cy="40989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6" hasCustomPrompt="1"/>
          </p:nvPr>
        </p:nvSpPr>
        <p:spPr>
          <a:xfrm>
            <a:off x="1619590" y="0"/>
            <a:ext cx="1226977" cy="981075"/>
          </a:xfrm>
        </p:spPr>
        <p:txBody>
          <a:bodyPr>
            <a:normAutofit/>
          </a:bodyPr>
          <a:lstStyle>
            <a:lvl1pPr marL="53100" indent="0">
              <a:buNone/>
              <a:defRPr sz="4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1.A.</a:t>
            </a:r>
          </a:p>
        </p:txBody>
      </p:sp>
    </p:spTree>
    <p:extLst>
      <p:ext uri="{BB962C8B-B14F-4D97-AF65-F5344CB8AC3E}">
        <p14:creationId xmlns:p14="http://schemas.microsoft.com/office/powerpoint/2010/main" val="3466564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846567" y="1841500"/>
            <a:ext cx="5840233" cy="4284663"/>
          </a:xfrm>
        </p:spPr>
        <p:txBody>
          <a:bodyPr/>
          <a:lstStyle>
            <a:lvl1pPr marL="5310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/>
              <a:t>Ajouter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image, photo, </a:t>
            </a:r>
            <a:r>
              <a:rPr lang="en-US" dirty="0" err="1"/>
              <a:t>graphique</a:t>
            </a:r>
            <a:r>
              <a:rPr lang="en-US" dirty="0"/>
              <a:t>, </a:t>
            </a:r>
            <a:r>
              <a:rPr lang="en-US" dirty="0" err="1"/>
              <a:t>texte</a:t>
            </a:r>
            <a:r>
              <a:rPr lang="en-US" dirty="0"/>
              <a:t>…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3E6D-EF14-46FA-A96F-D9226A8CF4FC}" type="datetime1">
              <a:rPr lang="fr-FR" smtClean="0"/>
              <a:t>11/01/2022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EA83-93EF-7C47-83E5-EC4E80D28D49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900362" y="414338"/>
            <a:ext cx="6786438" cy="70326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2800" b="1" baseline="0"/>
            </a:lvl1pPr>
          </a:lstStyle>
          <a:p>
            <a:r>
              <a:rPr lang="fr-FR" dirty="0"/>
              <a:t>TITRE DE DIAPOSITIVE</a:t>
            </a:r>
            <a:endParaRPr lang="en-US" dirty="0"/>
          </a:p>
        </p:txBody>
      </p:sp>
      <p:cxnSp>
        <p:nvCxnSpPr>
          <p:cNvPr id="9" name="Straight Connector 6"/>
          <p:cNvCxnSpPr/>
          <p:nvPr userDrawn="1"/>
        </p:nvCxnSpPr>
        <p:spPr>
          <a:xfrm>
            <a:off x="2846567" y="1104900"/>
            <a:ext cx="4607195" cy="0"/>
          </a:xfrm>
          <a:prstGeom prst="line">
            <a:avLst/>
          </a:prstGeom>
          <a:ln w="57150" cmpd="sng">
            <a:solidFill>
              <a:srgbClr val="FFF1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900362" y="1104900"/>
            <a:ext cx="6786438" cy="571500"/>
          </a:xfrm>
        </p:spPr>
        <p:txBody>
          <a:bodyPr>
            <a:norm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Eventuel sous titre de présentation</a:t>
            </a:r>
            <a:endParaRPr lang="en-US" dirty="0"/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1619590" y="0"/>
            <a:ext cx="1226977" cy="981075"/>
          </a:xfrm>
        </p:spPr>
        <p:txBody>
          <a:bodyPr>
            <a:normAutofit/>
          </a:bodyPr>
          <a:lstStyle>
            <a:lvl1pPr marL="53100" indent="0">
              <a:buNone/>
              <a:defRPr sz="4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1.A.</a:t>
            </a:r>
          </a:p>
        </p:txBody>
      </p:sp>
    </p:spTree>
    <p:extLst>
      <p:ext uri="{BB962C8B-B14F-4D97-AF65-F5344CB8AC3E}">
        <p14:creationId xmlns:p14="http://schemas.microsoft.com/office/powerpoint/2010/main" val="2953379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et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89E3-C2B6-4314-B3F2-4F5F7708E698}" type="datetime1">
              <a:rPr lang="fr-FR" smtClean="0"/>
              <a:t>11/01/2022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EA83-93EF-7C47-83E5-EC4E80D28D49}" type="slidenum">
              <a:rPr lang="en-US" smtClean="0"/>
              <a:t>‹N°›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900362" y="188686"/>
            <a:ext cx="6786438" cy="92891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2800" b="1" baseline="0"/>
            </a:lvl1pPr>
          </a:lstStyle>
          <a:p>
            <a:r>
              <a:rPr lang="fr-FR" dirty="0"/>
              <a:t>TITRE DE DIAPOSITIVE</a:t>
            </a:r>
            <a:endParaRPr lang="en-US" dirty="0"/>
          </a:p>
        </p:txBody>
      </p:sp>
      <p:cxnSp>
        <p:nvCxnSpPr>
          <p:cNvPr id="6" name="Straight Connector 6"/>
          <p:cNvCxnSpPr/>
          <p:nvPr userDrawn="1"/>
        </p:nvCxnSpPr>
        <p:spPr>
          <a:xfrm>
            <a:off x="2846567" y="1104900"/>
            <a:ext cx="4607195" cy="0"/>
          </a:xfrm>
          <a:prstGeom prst="line">
            <a:avLst/>
          </a:prstGeom>
          <a:ln w="57150" cmpd="sng">
            <a:solidFill>
              <a:srgbClr val="FFF1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900362" y="1104900"/>
            <a:ext cx="6786438" cy="571500"/>
          </a:xfrm>
        </p:spPr>
        <p:txBody>
          <a:bodyPr>
            <a:norm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Eventuel sous titre de présentation</a:t>
            </a:r>
            <a:endParaRPr lang="en-US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 hasCustomPrompt="1"/>
          </p:nvPr>
        </p:nvSpPr>
        <p:spPr>
          <a:xfrm>
            <a:off x="-188913" y="1422400"/>
            <a:ext cx="1843088" cy="5776913"/>
          </a:xfrm>
        </p:spPr>
        <p:txBody>
          <a:bodyPr>
            <a:normAutofit/>
          </a:bodyPr>
          <a:lstStyle>
            <a:lvl1pPr marL="53100" indent="0" algn="r">
              <a:buNone/>
              <a:defRPr sz="2000" baseline="0"/>
            </a:lvl1pPr>
          </a:lstStyle>
          <a:p>
            <a:r>
              <a:rPr lang="fr-FR" dirty="0"/>
              <a:t>Insérer une image d’habillage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5"/>
          </p:nvPr>
        </p:nvSpPr>
        <p:spPr>
          <a:xfrm>
            <a:off x="1900238" y="1905000"/>
            <a:ext cx="6786562" cy="4114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6" hasCustomPrompt="1"/>
          </p:nvPr>
        </p:nvSpPr>
        <p:spPr>
          <a:xfrm>
            <a:off x="1619590" y="0"/>
            <a:ext cx="1226977" cy="981075"/>
          </a:xfrm>
        </p:spPr>
        <p:txBody>
          <a:bodyPr>
            <a:normAutofit/>
          </a:bodyPr>
          <a:lstStyle>
            <a:lvl1pPr marL="53100" indent="0">
              <a:buNone/>
              <a:defRPr sz="4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1.A.</a:t>
            </a:r>
          </a:p>
        </p:txBody>
      </p:sp>
    </p:spTree>
    <p:extLst>
      <p:ext uri="{BB962C8B-B14F-4D97-AF65-F5344CB8AC3E}">
        <p14:creationId xmlns:p14="http://schemas.microsoft.com/office/powerpoint/2010/main" val="1670227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7200"/>
            <a:ext cx="8229600" cy="4398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9B0E0-9AB6-49E1-AF1A-0316F64C0076}" type="datetime1">
              <a:rPr lang="fr-FR" smtClean="0"/>
              <a:t>11/01/2022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2EA63-CED3-4733-A527-48691C91D6C2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8" name="Straight Connector 6"/>
          <p:cNvCxnSpPr/>
          <p:nvPr/>
        </p:nvCxnSpPr>
        <p:spPr>
          <a:xfrm flipV="1">
            <a:off x="9120147" y="0"/>
            <a:ext cx="0" cy="6858000"/>
          </a:xfrm>
          <a:prstGeom prst="line">
            <a:avLst/>
          </a:prstGeom>
          <a:ln w="57150" cmpd="sng">
            <a:solidFill>
              <a:srgbClr val="FFF1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1" descr="Logo-Metro-print-Fond-jaune-PDF.pdf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28" y="-2558"/>
            <a:ext cx="1300004" cy="130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18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8" r:id="rId3"/>
    <p:sldLayoutId id="2147483668" r:id="rId4"/>
    <p:sldLayoutId id="2147483650" r:id="rId5"/>
    <p:sldLayoutId id="2147483665" r:id="rId6"/>
    <p:sldLayoutId id="2147483666" r:id="rId7"/>
    <p:sldLayoutId id="2147483652" r:id="rId8"/>
    <p:sldLayoutId id="2147483655" r:id="rId9"/>
    <p:sldLayoutId id="2147483664" r:id="rId10"/>
    <p:sldLayoutId id="2147483660" r:id="rId11"/>
    <p:sldLayoutId id="2147483653" r:id="rId12"/>
    <p:sldLayoutId id="2147483667" r:id="rId13"/>
    <p:sldLayoutId id="2147483657" r:id="rId14"/>
    <p:sldLayoutId id="2147483661" r:id="rId15"/>
    <p:sldLayoutId id="2147483662" r:id="rId16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6000" indent="-342900" algn="l" defTabSz="457200" rtl="0" eaLnBrk="1" latinLnBrk="0" hangingPunct="1">
        <a:spcBef>
          <a:spcPct val="20000"/>
        </a:spcBef>
        <a:buFontTx/>
        <a:buBlip>
          <a:blip r:embed="rId19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71550" indent="-514350" algn="l" defTabSz="457200" rtl="0" eaLnBrk="1" latinLnBrk="0" hangingPunct="1">
        <a:spcBef>
          <a:spcPct val="20000"/>
        </a:spcBef>
        <a:buClr>
          <a:srgbClr val="FFFF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mailto:classement.reseau.chaleur@lametro.fr" TargetMode="Externa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400" dirty="0"/>
              <a:t>Classement des réseaux de chaleur : retour d’expérience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Webinaire FNCCR – 11 janvier 2022</a:t>
            </a:r>
          </a:p>
        </p:txBody>
      </p:sp>
    </p:spTree>
    <p:extLst>
      <p:ext uri="{BB962C8B-B14F-4D97-AF65-F5344CB8AC3E}">
        <p14:creationId xmlns:p14="http://schemas.microsoft.com/office/powerpoint/2010/main" val="3147017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GESTION DES DEROGATIONS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EA83-93EF-7C47-83E5-EC4E80D28D49}" type="slidenum">
              <a:rPr lang="en-US" smtClean="0"/>
              <a:t>10</a:t>
            </a:fld>
            <a:endParaRPr lang="en-US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 Guichet unique par mail : </a:t>
            </a:r>
            <a:r>
              <a:rPr lang="fr-FR" dirty="0">
                <a:hlinkClick r:id="rId2"/>
              </a:rPr>
              <a:t>classement.reseau.chaleur@lametro.fr</a:t>
            </a:r>
            <a:endParaRPr lang="fr-FR" dirty="0"/>
          </a:p>
          <a:p>
            <a:r>
              <a:rPr lang="fr-FR" dirty="0"/>
              <a:t>Processus de dématérialisation en cours.</a:t>
            </a:r>
          </a:p>
          <a:p>
            <a:pPr marL="53100" indent="0">
              <a:buNone/>
            </a:pPr>
            <a:endParaRPr lang="fr-FR" dirty="0"/>
          </a:p>
          <a:p>
            <a:r>
              <a:rPr lang="fr-FR" dirty="0"/>
              <a:t>Principalement dérogations sur critère économique :</a:t>
            </a:r>
          </a:p>
          <a:p>
            <a:pPr lvl="1"/>
            <a:r>
              <a:rPr lang="fr-FR" dirty="0"/>
              <a:t>Difficulté à produire un fichier Excel pré-rempli (hypothèses évolution prix gaz et taxes trop influentes)</a:t>
            </a:r>
          </a:p>
          <a:p>
            <a:pPr lvl="1"/>
            <a:r>
              <a:rPr lang="fr-FR" dirty="0"/>
              <a:t>Etude et simulation en coût complet sur 20 ans </a:t>
            </a:r>
          </a:p>
        </p:txBody>
      </p:sp>
      <p:pic>
        <p:nvPicPr>
          <p:cNvPr id="11" name="Espace réservé pour une image 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9" t="408" r="22308" b="-408"/>
          <a:stretch/>
        </p:blipFill>
        <p:spPr>
          <a:xfrm>
            <a:off x="-436098" y="1905001"/>
            <a:ext cx="2110153" cy="506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881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COMMUNICATION LARGE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5"/>
          </p:nvPr>
        </p:nvSpPr>
        <p:spPr>
          <a:xfrm>
            <a:off x="1900238" y="1905000"/>
            <a:ext cx="6786562" cy="4451350"/>
          </a:xfrm>
        </p:spPr>
        <p:txBody>
          <a:bodyPr>
            <a:normAutofit/>
          </a:bodyPr>
          <a:lstStyle/>
          <a:p>
            <a:r>
              <a:rPr lang="fr-FR" dirty="0"/>
              <a:t>Flyer de communication à destination des Mairies et ALEC pour mise à disposition du public, architectes  </a:t>
            </a:r>
          </a:p>
          <a:p>
            <a:r>
              <a:rPr lang="fr-FR" dirty="0"/>
              <a:t>Promotion et information par le délégataire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EA83-93EF-7C47-83E5-EC4E80D28D49}" type="slidenum">
              <a:rPr lang="en-US" smtClean="0"/>
              <a:t>11</a:t>
            </a:fld>
            <a:endParaRPr lang="en-US"/>
          </a:p>
        </p:txBody>
      </p:sp>
      <p:pic>
        <p:nvPicPr>
          <p:cNvPr id="9" name="Espace réservé pour une image  5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5" r="39365"/>
          <a:stretch>
            <a:fillRect/>
          </a:stretch>
        </p:blipFill>
        <p:spPr>
          <a:xfrm>
            <a:off x="-108520" y="1412776"/>
            <a:ext cx="1843088" cy="577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877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Merci pour votre attention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/>
          <a:lstStyle/>
          <a:p>
            <a:r>
              <a:rPr lang="fr-FR" dirty="0"/>
              <a:t>Vincent LEMOINE</a:t>
            </a:r>
          </a:p>
          <a:p>
            <a:r>
              <a:rPr lang="fr-FR" dirty="0"/>
              <a:t>Vincent.lemoine@grenoblealpesmetropole.fr</a:t>
            </a:r>
          </a:p>
        </p:txBody>
      </p:sp>
    </p:spTree>
    <p:extLst>
      <p:ext uri="{BB962C8B-B14F-4D97-AF65-F5344CB8AC3E}">
        <p14:creationId xmlns:p14="http://schemas.microsoft.com/office/powerpoint/2010/main" val="3313409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CONTEXTE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fr-FR" dirty="0"/>
              <a:t>Une déclinaison d’objectifs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EA83-93EF-7C47-83E5-EC4E80D28D49}" type="slidenum">
              <a:rPr lang="en-US" smtClean="0"/>
              <a:t>2</a:t>
            </a:fld>
            <a:endParaRPr lang="en-US"/>
          </a:p>
        </p:txBody>
      </p:sp>
      <p:sp>
        <p:nvSpPr>
          <p:cNvPr id="11" name="Espace réservé du contenu 9"/>
          <p:cNvSpPr txBox="1">
            <a:spLocks/>
          </p:cNvSpPr>
          <p:nvPr/>
        </p:nvSpPr>
        <p:spPr>
          <a:xfrm>
            <a:off x="2590800" y="4178401"/>
            <a:ext cx="5941640" cy="1770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3100" indent="0" algn="l" defTabSz="4572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1550" indent="-514350" algn="l" defTabSz="457200" rtl="0" eaLnBrk="1" latinLnBrk="0" hangingPunct="1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graphicFrame>
        <p:nvGraphicFramePr>
          <p:cNvPr id="12" name="Espace réservé du contenu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40955282"/>
              </p:ext>
            </p:extLst>
          </p:nvPr>
        </p:nvGraphicFramePr>
        <p:xfrm>
          <a:off x="683568" y="620688"/>
          <a:ext cx="813690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7" name="Connecteur en angle 16"/>
          <p:cNvCxnSpPr/>
          <p:nvPr/>
        </p:nvCxnSpPr>
        <p:spPr>
          <a:xfrm>
            <a:off x="3851920" y="3356992"/>
            <a:ext cx="457200" cy="385193"/>
          </a:xfrm>
          <a:prstGeom prst="bentConnector3">
            <a:avLst>
              <a:gd name="adj1" fmla="val -2083"/>
            </a:avLst>
          </a:prstGeom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6372200" y="3375980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Démarche volontaire lors de la prise de compétences en 2015</a:t>
            </a:r>
          </a:p>
        </p:txBody>
      </p:sp>
      <p:sp>
        <p:nvSpPr>
          <p:cNvPr id="24" name="ZoneTexte 2"/>
          <p:cNvSpPr txBox="1">
            <a:spLocks noChangeArrowheads="1"/>
          </p:cNvSpPr>
          <p:nvPr/>
        </p:nvSpPr>
        <p:spPr bwMode="auto">
          <a:xfrm>
            <a:off x="395536" y="5248067"/>
            <a:ext cx="8568952" cy="923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58" tIns="45577" rIns="91158" bIns="45577">
            <a:spAutoFit/>
          </a:bodyPr>
          <a:lstStyle>
            <a:lvl1pPr defTabSz="1041400" eaLnBrk="0"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defTabSz="1041400" eaLnBrk="0"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defTabSz="1041400" eaLnBrk="0"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defTabSz="1041400" eaLnBrk="0"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defTabSz="1041400" eaLnBrk="0"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498725" indent="-215900" defTabSz="1041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55925" indent="-215900" defTabSz="1041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13125" indent="-215900" defTabSz="1041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70325" indent="-215900" defTabSz="1041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285750" indent="-285750" eaLnBrk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altLang="fr-FR" sz="1800" b="1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rPr>
              <a:t>Donner les grandes orientations de la Métropole en matière de consommation d’énergie et d’approvisionnement énergétique du territoire</a:t>
            </a:r>
          </a:p>
          <a:p>
            <a:pPr marL="285750" indent="-285750" eaLnBrk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altLang="fr-FR" sz="1800" b="1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rPr>
              <a:t>Construction d’une feuille de route partagée entre les parties prenantes  du territoire</a:t>
            </a:r>
            <a:endParaRPr lang="fr-FR" altLang="fr-FR" sz="2000" b="1" dirty="0">
              <a:solidFill>
                <a:srgbClr val="000000"/>
              </a:solidFill>
              <a:latin typeface="Calibri" panose="020F0502020204030204" pitchFamily="34" charset="0"/>
              <a:ea typeface="MS PGothic" pitchFamily="34" charset="-128"/>
            </a:endParaRPr>
          </a:p>
        </p:txBody>
      </p:sp>
      <p:cxnSp>
        <p:nvCxnSpPr>
          <p:cNvPr id="29" name="Connecteur en angle 28"/>
          <p:cNvCxnSpPr/>
          <p:nvPr/>
        </p:nvCxnSpPr>
        <p:spPr>
          <a:xfrm>
            <a:off x="5122912" y="4293096"/>
            <a:ext cx="745232" cy="385193"/>
          </a:xfrm>
          <a:prstGeom prst="bentConnector3">
            <a:avLst>
              <a:gd name="adj1" fmla="val -2403"/>
            </a:avLst>
          </a:prstGeom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>
            <a:endCxn id="22" idx="1"/>
          </p:cNvCxnSpPr>
          <p:nvPr/>
        </p:nvCxnSpPr>
        <p:spPr>
          <a:xfrm>
            <a:off x="5724128" y="3668368"/>
            <a:ext cx="6480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745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CHOIX STRATEGIQUE DE TERRITOIRE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fr-FR" dirty="0"/>
              <a:t>Des orientations par énergies sectorisées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EA83-93EF-7C47-83E5-EC4E80D28D49}" type="slidenum">
              <a:rPr lang="en-US" smtClean="0"/>
              <a:t>3</a:t>
            </a:fld>
            <a:endParaRPr lang="en-US"/>
          </a:p>
        </p:txBody>
      </p:sp>
      <p:sp>
        <p:nvSpPr>
          <p:cNvPr id="11" name="Espace réservé du contenu 9"/>
          <p:cNvSpPr txBox="1">
            <a:spLocks/>
          </p:cNvSpPr>
          <p:nvPr/>
        </p:nvSpPr>
        <p:spPr>
          <a:xfrm>
            <a:off x="2590800" y="4178401"/>
            <a:ext cx="5941640" cy="1770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3100" indent="0" algn="l" defTabSz="4572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1550" indent="-514350" algn="l" defTabSz="457200" rtl="0" eaLnBrk="1" latinLnBrk="0" hangingPunct="1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12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21" y="1706791"/>
            <a:ext cx="4230569" cy="501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211958" y="1793072"/>
            <a:ext cx="482453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FR" sz="1400" b="1" dirty="0">
                <a:solidFill>
                  <a:srgbClr val="FF0000"/>
                </a:solidFill>
                <a:latin typeface="Calibri" panose="020F0502020204030204" pitchFamily="34" charset="0"/>
              </a:rPr>
              <a:t>Supprimer les chauffages au fioul et propane </a:t>
            </a:r>
            <a:r>
              <a:rPr lang="fr-FR" sz="1400" dirty="0">
                <a:latin typeface="Calibri" panose="020F0502020204030204" pitchFamily="34" charset="0"/>
              </a:rPr>
              <a:t>par une conversion vers une autre énergie, essentiellement gaz, bois ou réseaux de chaleur,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FR" sz="1400" b="1" dirty="0">
                <a:solidFill>
                  <a:srgbClr val="FF0000"/>
                </a:solidFill>
                <a:latin typeface="Calibri" panose="020F0502020204030204" pitchFamily="34" charset="0"/>
              </a:rPr>
              <a:t>Développer le recours à la biomasse </a:t>
            </a:r>
            <a:r>
              <a:rPr lang="fr-FR" sz="1400" dirty="0">
                <a:latin typeface="Calibri" panose="020F0502020204030204" pitchFamily="34" charset="0"/>
              </a:rPr>
              <a:t>avec : </a:t>
            </a:r>
          </a:p>
          <a:p>
            <a:r>
              <a:rPr lang="fr-FR" sz="1400" dirty="0">
                <a:latin typeface="Calibri" panose="020F0502020204030204" pitchFamily="34" charset="0"/>
              </a:rPr>
              <a:t>-la </a:t>
            </a:r>
            <a:r>
              <a:rPr lang="fr-FR" sz="1400" dirty="0">
                <a:solidFill>
                  <a:srgbClr val="FF0000"/>
                </a:solidFill>
                <a:latin typeface="Calibri" panose="020F0502020204030204" pitchFamily="34" charset="0"/>
              </a:rPr>
              <a:t>création de nouveaux réseaux de chaleur </a:t>
            </a:r>
            <a:r>
              <a:rPr lang="fr-FR" sz="1400" dirty="0">
                <a:latin typeface="Calibri" panose="020F0502020204030204" pitchFamily="34" charset="0"/>
              </a:rPr>
              <a:t>à plaquettes forestières quand la densité thermique est suffisante, </a:t>
            </a:r>
          </a:p>
          <a:p>
            <a:r>
              <a:rPr lang="fr-FR" sz="1400" dirty="0">
                <a:latin typeface="Calibri" panose="020F0502020204030204" pitchFamily="34" charset="0"/>
              </a:rPr>
              <a:t>-le </a:t>
            </a:r>
            <a:r>
              <a:rPr lang="fr-FR" sz="1400" dirty="0">
                <a:solidFill>
                  <a:srgbClr val="FF0000"/>
                </a:solidFill>
                <a:latin typeface="Calibri" panose="020F0502020204030204" pitchFamily="34" charset="0"/>
              </a:rPr>
              <a:t>raccordement au réseau de chaleur </a:t>
            </a:r>
            <a:r>
              <a:rPr lang="fr-FR" sz="1400" dirty="0">
                <a:latin typeface="Calibri" panose="020F0502020204030204" pitchFamily="34" charset="0"/>
              </a:rPr>
              <a:t>urbain principal, </a:t>
            </a:r>
          </a:p>
          <a:p>
            <a:r>
              <a:rPr lang="fr-FR" sz="1400" dirty="0">
                <a:latin typeface="Calibri" panose="020F0502020204030204" pitchFamily="34" charset="0"/>
              </a:rPr>
              <a:t>-l’</a:t>
            </a:r>
            <a:r>
              <a:rPr lang="fr-FR" sz="1400" dirty="0">
                <a:solidFill>
                  <a:srgbClr val="FF0000"/>
                </a:solidFill>
                <a:latin typeface="Calibri" panose="020F0502020204030204" pitchFamily="34" charset="0"/>
              </a:rPr>
              <a:t>amélioration des foyers bois existants</a:t>
            </a:r>
            <a:r>
              <a:rPr lang="fr-FR" sz="1400" dirty="0">
                <a:latin typeface="Calibri" panose="020F0502020204030204" pitchFamily="34" charset="0"/>
              </a:rPr>
              <a:t>,</a:t>
            </a:r>
          </a:p>
          <a:p>
            <a:r>
              <a:rPr lang="fr-FR" sz="1400" dirty="0">
                <a:latin typeface="Calibri" panose="020F0502020204030204" pitchFamily="34" charset="0"/>
              </a:rPr>
              <a:t>-l’incitation aux systèmes à </a:t>
            </a:r>
            <a:r>
              <a:rPr lang="fr-FR" sz="1400" dirty="0">
                <a:solidFill>
                  <a:srgbClr val="FF0000"/>
                </a:solidFill>
                <a:latin typeface="Calibri" panose="020F0502020204030204" pitchFamily="34" charset="0"/>
              </a:rPr>
              <a:t>granulés de bois </a:t>
            </a:r>
            <a:r>
              <a:rPr lang="fr-FR" sz="1400" dirty="0">
                <a:latin typeface="Calibri" panose="020F0502020204030204" pitchFamily="34" charset="0"/>
              </a:rPr>
              <a:t>pour limiter l’impact particules.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FR" sz="1400" b="1" dirty="0">
                <a:solidFill>
                  <a:srgbClr val="FF0000"/>
                </a:solidFill>
                <a:latin typeface="Calibri" panose="020F0502020204030204" pitchFamily="34" charset="0"/>
              </a:rPr>
              <a:t>S’appuyer sur le réseau gaz</a:t>
            </a:r>
            <a:r>
              <a:rPr lang="fr-FR" sz="1400" dirty="0">
                <a:latin typeface="Calibri" panose="020F0502020204030204" pitchFamily="34" charset="0"/>
              </a:rPr>
              <a:t>, infrastructure publique disponible à très haut rendement énergétique, pour développer des </a:t>
            </a:r>
            <a:r>
              <a:rPr lang="fr-FR" sz="1400" b="1" dirty="0">
                <a:solidFill>
                  <a:srgbClr val="FF0000"/>
                </a:solidFill>
                <a:latin typeface="Calibri" panose="020F0502020204030204" pitchFamily="34" charset="0"/>
              </a:rPr>
              <a:t>installations de plus en plus efficaces </a:t>
            </a:r>
            <a:r>
              <a:rPr lang="fr-FR" sz="1400" dirty="0">
                <a:latin typeface="Calibri" panose="020F0502020204030204" pitchFamily="34" charset="0"/>
              </a:rPr>
              <a:t>et les énergies renouvelables, notamment le </a:t>
            </a:r>
            <a:r>
              <a:rPr lang="fr-FR" sz="1400" b="1" dirty="0">
                <a:solidFill>
                  <a:srgbClr val="FF0000"/>
                </a:solidFill>
                <a:latin typeface="Calibri" panose="020F0502020204030204" pitchFamily="34" charset="0"/>
              </a:rPr>
              <a:t>solaire thermique.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FR" sz="1400" dirty="0">
                <a:latin typeface="Calibri" panose="020F0502020204030204" pitchFamily="34" charset="0"/>
              </a:rPr>
              <a:t>S’appuyer sur la </a:t>
            </a:r>
            <a:r>
              <a:rPr lang="fr-FR" sz="1400" b="1" dirty="0">
                <a:solidFill>
                  <a:srgbClr val="FF0000"/>
                </a:solidFill>
                <a:latin typeface="Calibri" panose="020F0502020204030204" pitchFamily="34" charset="0"/>
              </a:rPr>
              <a:t>ressource géothermique </a:t>
            </a:r>
            <a:r>
              <a:rPr lang="fr-FR" sz="1400" dirty="0">
                <a:latin typeface="Calibri" panose="020F0502020204030204" pitchFamily="34" charset="0"/>
              </a:rPr>
              <a:t>avec une gestion durable de la nappe phréatique pour, notamment, offrir un confort de froid dans le tertiaire.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FR" sz="1400" dirty="0">
                <a:latin typeface="Calibri" panose="020F0502020204030204" pitchFamily="34" charset="0"/>
              </a:rPr>
              <a:t>Réserver </a:t>
            </a:r>
            <a:r>
              <a:rPr lang="fr-FR" sz="1400" b="1" dirty="0">
                <a:solidFill>
                  <a:srgbClr val="FF0000"/>
                </a:solidFill>
                <a:latin typeface="Calibri" panose="020F0502020204030204" pitchFamily="34" charset="0"/>
              </a:rPr>
              <a:t>l’usage de l’électricité </a:t>
            </a:r>
            <a:r>
              <a:rPr lang="fr-FR" sz="1400" dirty="0">
                <a:latin typeface="Calibri" panose="020F0502020204030204" pitchFamily="34" charset="0"/>
              </a:rPr>
              <a:t>pour des bâtiments très performants ou en support à l’énergie bois, afin de </a:t>
            </a:r>
            <a:r>
              <a:rPr lang="fr-FR" sz="1400" b="1" dirty="0">
                <a:solidFill>
                  <a:srgbClr val="FF0000"/>
                </a:solidFill>
                <a:latin typeface="Calibri" panose="020F0502020204030204" pitchFamily="34" charset="0"/>
              </a:rPr>
              <a:t>préserver ce réseau d’énergie pour les besoins spécifiques de l’électricité et le développement de la mobilité électrique.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42357" y="1555626"/>
            <a:ext cx="4894139" cy="5284981"/>
          </a:xfrm>
          <a:prstGeom prst="rect">
            <a:avLst/>
          </a:prstGeom>
          <a:noFill/>
          <a:ln w="28575" cap="flat" cmpd="sng" algn="ctr">
            <a:solidFill>
              <a:srgbClr val="BDCD0E"/>
            </a:solidFill>
            <a:prstDash val="solid"/>
          </a:ln>
          <a:effectLst/>
        </p:spPr>
        <p:txBody>
          <a:bodyPr lIns="288000" rtlCol="0" anchor="ctr"/>
          <a:lstStyle/>
          <a:p>
            <a:pPr marL="285750" marR="0" lvl="0" indent="-285750" defTabSz="447675" eaLnBrk="1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SimSun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74123" y="1484784"/>
            <a:ext cx="4447671" cy="288032"/>
          </a:xfrm>
          <a:prstGeom prst="rect">
            <a:avLst/>
          </a:prstGeom>
          <a:solidFill>
            <a:srgbClr val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defTabSz="447675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fr-FR" sz="1800" b="1" kern="0" dirty="0">
                <a:solidFill>
                  <a:srgbClr val="BDCD0E"/>
                </a:solidFill>
                <a:latin typeface="Calibri" panose="020F0502020204030204" pitchFamily="34" charset="0"/>
              </a:rPr>
              <a:t>Résumé de la philosophie des orientations</a:t>
            </a: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BDCD0E"/>
              </a:solidFill>
              <a:effectLst/>
              <a:uLnTx/>
              <a:uFillTx/>
              <a:latin typeface="Calibri" panose="020F0502020204030204" pitchFamily="34" charset="0"/>
              <a:ea typeface="SimSu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39952" y="2471440"/>
            <a:ext cx="4896544" cy="864096"/>
          </a:xfrm>
          <a:prstGeom prst="rect">
            <a:avLst/>
          </a:prstGeom>
          <a:solidFill>
            <a:srgbClr val="FF6600">
              <a:alpha val="30588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259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NOS RESEAUX CLASSES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fr-FR" dirty="0"/>
              <a:t>Des situations bien différentes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EA83-93EF-7C47-83E5-EC4E80D28D49}" type="slidenum">
              <a:rPr lang="en-US" smtClean="0"/>
              <a:t>4</a:t>
            </a:fld>
            <a:endParaRPr lang="en-US"/>
          </a:p>
        </p:txBody>
      </p:sp>
      <p:sp>
        <p:nvSpPr>
          <p:cNvPr id="13" name="ZoneTexte 12"/>
          <p:cNvSpPr txBox="1"/>
          <p:nvPr/>
        </p:nvSpPr>
        <p:spPr>
          <a:xfrm>
            <a:off x="179512" y="1733943"/>
            <a:ext cx="5511419" cy="3458007"/>
          </a:xfrm>
          <a:prstGeom prst="rect">
            <a:avLst/>
          </a:prstGeom>
          <a:noFill/>
        </p:spPr>
        <p:txBody>
          <a:bodyPr wrap="square" lIns="80145" tIns="40073" rIns="80145" bIns="40073">
            <a:spAutoFit/>
          </a:bodyPr>
          <a:lstStyle/>
          <a:p>
            <a:pPr marL="300583" indent="-300583" defTabSz="392379">
              <a:lnSpc>
                <a:spcPct val="95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sz="2100" dirty="0">
                <a:solidFill>
                  <a:srgbClr val="000000"/>
                </a:solidFill>
                <a:latin typeface="Decima"/>
                <a:ea typeface="Microsoft YaHei" pitchFamily="34" charset="-122"/>
              </a:rPr>
              <a:t>Réseau de Fontaine : 1 800 MWh</a:t>
            </a:r>
          </a:p>
          <a:p>
            <a:pPr marL="757783" lvl="1" indent="-300583" defTabSz="392379">
              <a:lnSpc>
                <a:spcPct val="95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sz="2100" dirty="0">
                <a:solidFill>
                  <a:srgbClr val="000000"/>
                </a:solidFill>
                <a:latin typeface="Decima"/>
                <a:ea typeface="Microsoft YaHei" pitchFamily="34" charset="-122"/>
              </a:rPr>
              <a:t>Classé à sa création sur une ZAC donc bâtiments neufs (2012)</a:t>
            </a:r>
          </a:p>
          <a:p>
            <a:pPr marL="300583" indent="-300583" defTabSz="392379">
              <a:lnSpc>
                <a:spcPct val="95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fr-FR" sz="2100" dirty="0">
              <a:solidFill>
                <a:srgbClr val="000000"/>
              </a:solidFill>
              <a:latin typeface="Decima"/>
              <a:ea typeface="Microsoft YaHei" pitchFamily="34" charset="-122"/>
            </a:endParaRPr>
          </a:p>
          <a:p>
            <a:pPr marL="300583" indent="-300583" defTabSz="392379">
              <a:lnSpc>
                <a:spcPct val="95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sz="2100" dirty="0">
                <a:solidFill>
                  <a:srgbClr val="000000"/>
                </a:solidFill>
                <a:latin typeface="Decima"/>
                <a:ea typeface="Microsoft YaHei" pitchFamily="34" charset="-122"/>
              </a:rPr>
              <a:t>Réseau principal de la Métropole : 700 000 MWh</a:t>
            </a:r>
          </a:p>
          <a:p>
            <a:pPr marL="757783" lvl="1" indent="-300583" defTabSz="392379">
              <a:lnSpc>
                <a:spcPct val="95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sz="2100" dirty="0">
                <a:solidFill>
                  <a:srgbClr val="000000"/>
                </a:solidFill>
                <a:latin typeface="Decima"/>
                <a:ea typeface="Microsoft YaHei" pitchFamily="34" charset="-122"/>
              </a:rPr>
              <a:t>Classé pour densifier (2018)</a:t>
            </a:r>
          </a:p>
          <a:p>
            <a:pPr marL="300583" indent="-300583" defTabSz="392379">
              <a:lnSpc>
                <a:spcPct val="95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fr-FR" sz="2100" dirty="0">
              <a:solidFill>
                <a:srgbClr val="000000"/>
              </a:solidFill>
              <a:latin typeface="Decima"/>
              <a:ea typeface="Microsoft YaHei" pitchFamily="34" charset="-122"/>
            </a:endParaRPr>
          </a:p>
          <a:p>
            <a:pPr marL="300583" indent="-300583" defTabSz="392379">
              <a:lnSpc>
                <a:spcPct val="95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sz="2100" dirty="0">
                <a:solidFill>
                  <a:srgbClr val="000000"/>
                </a:solidFill>
                <a:latin typeface="Decima"/>
                <a:ea typeface="Microsoft YaHei" pitchFamily="34" charset="-122"/>
              </a:rPr>
              <a:t>Réseau de Gières : 2 500 MWh</a:t>
            </a:r>
          </a:p>
          <a:p>
            <a:pPr marL="757783" lvl="1" indent="-300583" defTabSz="392379">
              <a:lnSpc>
                <a:spcPct val="95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sz="2100" dirty="0">
                <a:solidFill>
                  <a:srgbClr val="000000"/>
                </a:solidFill>
                <a:latin typeface="Decima"/>
                <a:ea typeface="Microsoft YaHei" pitchFamily="34" charset="-122"/>
              </a:rPr>
              <a:t>Classé à sa création sur un mixte neuf / existant (2019)</a:t>
            </a:r>
          </a:p>
          <a:p>
            <a:pPr lvl="1" defTabSz="392379">
              <a:lnSpc>
                <a:spcPct val="95000"/>
              </a:lnSpc>
              <a:buClr>
                <a:srgbClr val="000000"/>
              </a:buClr>
              <a:buSzPct val="100000"/>
              <a:defRPr/>
            </a:pPr>
            <a:endParaRPr lang="fr-FR" sz="2100" dirty="0">
              <a:solidFill>
                <a:srgbClr val="000000"/>
              </a:solidFill>
              <a:latin typeface="Decima"/>
              <a:ea typeface="Microsoft YaHei" pitchFamily="34" charset="-122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" t="28993" r="76574" b="22569"/>
          <a:stretch/>
        </p:blipFill>
        <p:spPr bwMode="auto">
          <a:xfrm>
            <a:off x="5685623" y="1556792"/>
            <a:ext cx="3381624" cy="462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èche droite 1"/>
          <p:cNvSpPr/>
          <p:nvPr/>
        </p:nvSpPr>
        <p:spPr>
          <a:xfrm>
            <a:off x="5220072" y="3356992"/>
            <a:ext cx="465551" cy="216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4209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FOCUS SUR LE RESEAU PRINCIPAL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EA83-93EF-7C47-83E5-EC4E80D28D49}" type="slidenum">
              <a:rPr lang="en-US" smtClean="0"/>
              <a:t>5</a:t>
            </a:fld>
            <a:endParaRPr lang="en-US"/>
          </a:p>
        </p:txBody>
      </p:sp>
      <p:sp>
        <p:nvSpPr>
          <p:cNvPr id="13" name="ZoneTexte 12"/>
          <p:cNvSpPr txBox="1"/>
          <p:nvPr/>
        </p:nvSpPr>
        <p:spPr>
          <a:xfrm>
            <a:off x="2627784" y="1676400"/>
            <a:ext cx="6192688" cy="3458007"/>
          </a:xfrm>
          <a:prstGeom prst="rect">
            <a:avLst/>
          </a:prstGeom>
          <a:noFill/>
        </p:spPr>
        <p:txBody>
          <a:bodyPr wrap="square" lIns="80145" tIns="40073" rIns="80145" bIns="40073">
            <a:spAutoFit/>
          </a:bodyPr>
          <a:lstStyle/>
          <a:p>
            <a:pPr marL="300583" indent="-300583" defTabSz="392379">
              <a:lnSpc>
                <a:spcPct val="95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sz="2100" dirty="0">
                <a:solidFill>
                  <a:srgbClr val="000000"/>
                </a:solidFill>
                <a:latin typeface="Decima"/>
                <a:ea typeface="Microsoft YaHei" pitchFamily="34" charset="-122"/>
              </a:rPr>
              <a:t>Réseau principal de la Métropole : 700 000 MWh, classé en 2018 :</a:t>
            </a:r>
          </a:p>
          <a:p>
            <a:pPr marL="757783" lvl="1" indent="-300583" defTabSz="392379">
              <a:lnSpc>
                <a:spcPct val="95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sz="2100" dirty="0">
                <a:solidFill>
                  <a:srgbClr val="000000"/>
                </a:solidFill>
                <a:latin typeface="Decima"/>
                <a:ea typeface="Microsoft YaHei" pitchFamily="34" charset="-122"/>
              </a:rPr>
              <a:t>Objectif : compenser les baisses de ventes liés à l’évolution du climat et à la rénovation thermique des bâtiments, acté dans une DSP de 15 ans</a:t>
            </a:r>
          </a:p>
          <a:p>
            <a:pPr marL="757783" lvl="1" indent="-300583" defTabSz="392379">
              <a:lnSpc>
                <a:spcPct val="95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fr-FR" sz="2100" dirty="0">
              <a:solidFill>
                <a:srgbClr val="000000"/>
              </a:solidFill>
              <a:latin typeface="Decima"/>
              <a:ea typeface="Microsoft YaHei" pitchFamily="34" charset="-122"/>
            </a:endParaRPr>
          </a:p>
          <a:p>
            <a:pPr marL="757783" lvl="1" indent="-300583" defTabSz="392379">
              <a:lnSpc>
                <a:spcPct val="95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sz="2100" dirty="0">
                <a:solidFill>
                  <a:srgbClr val="000000"/>
                </a:solidFill>
                <a:latin typeface="Decima"/>
                <a:ea typeface="Microsoft YaHei" pitchFamily="34" charset="-122"/>
              </a:rPr>
              <a:t>Définition du périmètre de classement à la parcelle</a:t>
            </a:r>
          </a:p>
          <a:p>
            <a:pPr marL="757783" lvl="1" indent="-300583" defTabSz="392379">
              <a:lnSpc>
                <a:spcPct val="95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fr-FR" sz="2100" dirty="0">
              <a:solidFill>
                <a:srgbClr val="000000"/>
              </a:solidFill>
              <a:latin typeface="Decima"/>
              <a:ea typeface="Microsoft YaHei" pitchFamily="34" charset="-122"/>
            </a:endParaRPr>
          </a:p>
          <a:p>
            <a:pPr marL="757783" lvl="1" indent="-300583" defTabSz="392379">
              <a:lnSpc>
                <a:spcPct val="95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sz="2100" dirty="0">
                <a:solidFill>
                  <a:srgbClr val="000000"/>
                </a:solidFill>
                <a:latin typeface="Decima"/>
                <a:ea typeface="Microsoft YaHei" pitchFamily="34" charset="-122"/>
              </a:rPr>
              <a:t>Arbitrages tendus avec les GRD Gaz</a:t>
            </a:r>
          </a:p>
          <a:p>
            <a:pPr marL="757783" lvl="1" indent="-300583" defTabSz="392379">
              <a:lnSpc>
                <a:spcPct val="95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fr-FR" sz="2100" dirty="0">
              <a:solidFill>
                <a:srgbClr val="000000"/>
              </a:solidFill>
              <a:latin typeface="Decima"/>
              <a:ea typeface="Microsoft YaHei" pitchFamily="34" charset="-122"/>
            </a:endParaRPr>
          </a:p>
        </p:txBody>
      </p:sp>
      <p:pic>
        <p:nvPicPr>
          <p:cNvPr id="17" name="Espace réservé pour une image 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9" t="408" r="22308" b="-408"/>
          <a:stretch/>
        </p:blipFill>
        <p:spPr>
          <a:xfrm>
            <a:off x="179512" y="1484784"/>
            <a:ext cx="2110153" cy="506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682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5EA14-4027-4203-83E2-B557D1C25171}" type="datetime1">
              <a:rPr lang="fr-FR" smtClean="0"/>
              <a:t>11/01/2022</a:t>
            </a:fld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EA83-93EF-7C47-83E5-EC4E80D28D49}" type="slidenum">
              <a:rPr lang="en-US" smtClean="0"/>
              <a:t>6</a:t>
            </a:fld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>
            <a:off x="1565828" y="-171500"/>
            <a:ext cx="16379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b="1" dirty="0">
                <a:solidFill>
                  <a:schemeClr val="accent1"/>
                </a:solidFill>
              </a:rPr>
              <a:t>2.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6207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3" t="15342" r="55289" b="40693"/>
          <a:stretch/>
        </p:blipFill>
        <p:spPr bwMode="auto">
          <a:xfrm>
            <a:off x="5076056" y="2852936"/>
            <a:ext cx="3881790" cy="346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5076056" y="1196752"/>
            <a:ext cx="4104456" cy="1569315"/>
          </a:xfrm>
          <a:prstGeom prst="rect">
            <a:avLst/>
          </a:prstGeom>
          <a:noFill/>
        </p:spPr>
        <p:txBody>
          <a:bodyPr wrap="square" lIns="91099" tIns="45549" rIns="91099" bIns="45549">
            <a:spAutoFit/>
          </a:bodyPr>
          <a:lstStyle/>
          <a:p>
            <a:pPr defTabSz="447485">
              <a:defRPr/>
            </a:pPr>
            <a:r>
              <a:rPr lang="fr-FR" sz="2400" dirty="0">
                <a:solidFill>
                  <a:srgbClr val="000000"/>
                </a:solidFill>
                <a:latin typeface="Decima"/>
                <a:ea typeface="ＭＳ Ｐゴシック" charset="-128"/>
              </a:rPr>
              <a:t>Traitement à la parcelle prenant en compte notamment les obstacles infranchissables (rivières, voies ferrées, …) :</a:t>
            </a:r>
            <a:endParaRPr lang="fr-FR" sz="2400" dirty="0">
              <a:solidFill>
                <a:schemeClr val="tx1"/>
              </a:solidFill>
              <a:latin typeface="Decima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0009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cap="all" dirty="0"/>
              <a:t>LES SITUATIONS Concernées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EA83-93EF-7C47-83E5-EC4E80D28D49}" type="slidenum">
              <a:rPr lang="en-US" smtClean="0"/>
              <a:t>7</a:t>
            </a:fld>
            <a:endParaRPr lang="en-US"/>
          </a:p>
        </p:txBody>
      </p:sp>
      <p:sp>
        <p:nvSpPr>
          <p:cNvPr id="16" name="ZoneTexte 15"/>
          <p:cNvSpPr txBox="1"/>
          <p:nvPr/>
        </p:nvSpPr>
        <p:spPr>
          <a:xfrm>
            <a:off x="251520" y="1412776"/>
            <a:ext cx="8326260" cy="5436241"/>
          </a:xfrm>
          <a:prstGeom prst="rect">
            <a:avLst/>
          </a:prstGeom>
          <a:noFill/>
        </p:spPr>
        <p:txBody>
          <a:bodyPr wrap="square" lIns="80145" tIns="40073" rIns="80145" bIns="40073">
            <a:spAutoFit/>
          </a:bodyPr>
          <a:lstStyle/>
          <a:p>
            <a:r>
              <a:rPr lang="fr-FR" sz="1800" b="1" dirty="0">
                <a:latin typeface="Decima" panose="02000506000000020004" pitchFamily="2" charset="0"/>
              </a:rPr>
              <a:t>Obligation de raccordement pour les besoins de </a:t>
            </a:r>
            <a:r>
              <a:rPr lang="fr-FR" sz="1800" b="1" u="sng" dirty="0">
                <a:latin typeface="Decima" panose="02000506000000020004" pitchFamily="2" charset="0"/>
              </a:rPr>
              <a:t>chauffage / ECS </a:t>
            </a:r>
            <a:r>
              <a:rPr lang="fr-FR" b="1" dirty="0">
                <a:latin typeface="Decima" panose="02000506000000020004" pitchFamily="2" charset="0"/>
              </a:rPr>
              <a:t> dans la zone de développement prioritaire :</a:t>
            </a:r>
            <a:endParaRPr lang="fr-FR" sz="1800" b="1" dirty="0">
              <a:latin typeface="Decima" panose="02000506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>
              <a:latin typeface="Decima" panose="02000506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latin typeface="Decima" panose="02000506000000020004" pitchFamily="2" charset="0"/>
              </a:rPr>
              <a:t>Construction d’un bâtiment neuf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>
              <a:latin typeface="Decima" panose="02000506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latin typeface="Decima" panose="02000506000000020004" pitchFamily="2" charset="0"/>
              </a:rPr>
              <a:t>Extension/surélévation d’un bâtiment existant, &gt;150m² ou 30 % de la surface existante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>
              <a:latin typeface="Decima" panose="02000506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latin typeface="Decima" panose="02000506000000020004" pitchFamily="2" charset="0"/>
              </a:rPr>
              <a:t>Rénovation énergétique d’un bâtiment. Trois conditions cumulatives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800" dirty="0">
                <a:latin typeface="Decima" panose="02000506000000020004" pitchFamily="2" charset="0"/>
              </a:rPr>
              <a:t>Bâtiment de plus de 1000m²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800" dirty="0">
                <a:latin typeface="Decima" panose="02000506000000020004" pitchFamily="2" charset="0"/>
              </a:rPr>
              <a:t>Travaux portant sur l’enveloppe et les installations de chauffage / ECS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800" dirty="0">
                <a:latin typeface="Decima" panose="02000506000000020004" pitchFamily="2" charset="0"/>
              </a:rPr>
              <a:t>Montant prévisionnel supérieur à 25% de la valeur du bâtiment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>
              <a:latin typeface="Decima" panose="02000506000000020004" pitchFamily="2" charset="0"/>
            </a:endParaRPr>
          </a:p>
          <a:p>
            <a:endParaRPr lang="fr-FR" sz="1800" dirty="0">
              <a:latin typeface="Decima" panose="02000506000000020004" pitchFamily="2" charset="0"/>
            </a:endParaRPr>
          </a:p>
          <a:p>
            <a:endParaRPr lang="fr-FR" sz="1800" dirty="0">
              <a:latin typeface="Decima" panose="02000506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latin typeface="Decima" panose="02000506000000020004" pitchFamily="2" charset="0"/>
              </a:rPr>
              <a:t>Remplacement de l’installation de chauffage collectif</a:t>
            </a:r>
          </a:p>
          <a:p>
            <a:endParaRPr lang="fr-FR" sz="1800" dirty="0">
              <a:latin typeface="Decima" panose="02000506000000020004" pitchFamily="2" charset="0"/>
            </a:endParaRPr>
          </a:p>
          <a:p>
            <a:endParaRPr lang="fr-FR" sz="1800" dirty="0">
              <a:latin typeface="Decima" panose="02000506000000020004" pitchFamily="2" charset="0"/>
            </a:endParaRPr>
          </a:p>
          <a:p>
            <a:r>
              <a:rPr lang="fr-FR" sz="2000" dirty="0">
                <a:latin typeface="Decima" panose="02000506000000020004" pitchFamily="2" charset="0"/>
              </a:rPr>
              <a:t>Non respect de l’obligation = amende prévue 300 000 €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1520" y="2204864"/>
            <a:ext cx="8326260" cy="3096344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 flipV="1">
            <a:off x="251520" y="5445224"/>
            <a:ext cx="8326260" cy="720080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3491880" y="4901098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u="sng" dirty="0">
                <a:latin typeface="Decima" panose="02000506000000020004" pitchFamily="2" charset="0"/>
              </a:rPr>
              <a:t>Sans limite de puissance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3491880" y="5765194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u="sng" dirty="0">
                <a:latin typeface="Decima" panose="02000506000000020004" pitchFamily="2" charset="0"/>
              </a:rPr>
              <a:t>Pour toute installations &gt; 100 kW</a:t>
            </a:r>
          </a:p>
        </p:txBody>
      </p:sp>
    </p:spTree>
    <p:extLst>
      <p:ext uri="{BB962C8B-B14F-4D97-AF65-F5344CB8AC3E}">
        <p14:creationId xmlns:p14="http://schemas.microsoft.com/office/powerpoint/2010/main" val="4026331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cap="all" dirty="0"/>
              <a:t>DES dérogations possibles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EA83-93EF-7C47-83E5-EC4E80D28D49}" type="slidenum">
              <a:rPr lang="en-US" smtClean="0"/>
              <a:t>8</a:t>
            </a:fld>
            <a:endParaRPr lang="en-US"/>
          </a:p>
        </p:txBody>
      </p:sp>
      <p:sp>
        <p:nvSpPr>
          <p:cNvPr id="11" name="ZoneTexte 10"/>
          <p:cNvSpPr txBox="1"/>
          <p:nvPr/>
        </p:nvSpPr>
        <p:spPr>
          <a:xfrm>
            <a:off x="251520" y="1704976"/>
            <a:ext cx="8640960" cy="4748360"/>
          </a:xfrm>
          <a:prstGeom prst="rect">
            <a:avLst/>
          </a:prstGeom>
          <a:noFill/>
        </p:spPr>
        <p:txBody>
          <a:bodyPr wrap="square" lIns="80145" tIns="40073" rIns="80145" bIns="40073">
            <a:spAutoFit/>
          </a:bodyPr>
          <a:lstStyle/>
          <a:p>
            <a:pPr defTabSz="392379">
              <a:lnSpc>
                <a:spcPct val="95000"/>
              </a:lnSpc>
              <a:buClr>
                <a:srgbClr val="000000"/>
              </a:buClr>
              <a:buSzPct val="100000"/>
              <a:defRPr/>
            </a:pPr>
            <a:r>
              <a:rPr lang="fr-FR" sz="1800" b="1" dirty="0">
                <a:solidFill>
                  <a:srgbClr val="000000"/>
                </a:solidFill>
                <a:latin typeface="Decima" panose="02000506000000020004" pitchFamily="2" charset="0"/>
              </a:rPr>
              <a:t>Dérogations autorisées si le maitre d’ouvrage prouve que : </a:t>
            </a:r>
          </a:p>
          <a:p>
            <a:pPr defTabSz="392379">
              <a:lnSpc>
                <a:spcPct val="95000"/>
              </a:lnSpc>
              <a:buClr>
                <a:srgbClr val="000000"/>
              </a:buClr>
              <a:buSzPct val="100000"/>
              <a:defRPr/>
            </a:pPr>
            <a:endParaRPr lang="fr-FR" sz="1800" b="1" dirty="0">
              <a:solidFill>
                <a:srgbClr val="000000"/>
              </a:solidFill>
              <a:latin typeface="Decima" panose="0200050600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>
                <a:latin typeface="Decima" panose="02000506000000020004" pitchFamily="2" charset="0"/>
              </a:rPr>
              <a:t>L’installation est alimentée </a:t>
            </a:r>
            <a:r>
              <a:rPr lang="fr-FR" sz="1800" b="1" dirty="0">
                <a:latin typeface="Decima" panose="02000506000000020004" pitchFamily="2" charset="0"/>
              </a:rPr>
              <a:t>à plus de 50% </a:t>
            </a:r>
            <a:r>
              <a:rPr lang="fr-FR" sz="1800" dirty="0">
                <a:latin typeface="Decima" panose="02000506000000020004" pitchFamily="2" charset="0"/>
              </a:rPr>
              <a:t>(sur l’année) par de la chaleur produite à partir </a:t>
            </a:r>
            <a:r>
              <a:rPr lang="fr-FR" sz="1800" b="1" dirty="0">
                <a:latin typeface="Decima" panose="02000506000000020004" pitchFamily="2" charset="0"/>
              </a:rPr>
              <a:t>d’énergies renouvelables</a:t>
            </a:r>
            <a:r>
              <a:rPr lang="fr-FR" sz="1800" dirty="0">
                <a:latin typeface="Decima" panose="02000506000000020004" pitchFamily="2" charset="0"/>
              </a:rPr>
              <a:t> disponibles localement mais ne pouvant être exploitées par le réseau, </a:t>
            </a:r>
          </a:p>
          <a:p>
            <a:pPr lvl="1"/>
            <a:r>
              <a:rPr lang="fr-FR" sz="1800" i="1" dirty="0">
                <a:solidFill>
                  <a:srgbClr val="0070C0"/>
                </a:solidFill>
                <a:latin typeface="Decima" panose="02000506000000020004" pitchFamily="2" charset="0"/>
                <a:sym typeface="Wingdings" panose="05000000000000000000" pitchFamily="2" charset="2"/>
              </a:rPr>
              <a:t>	</a:t>
            </a:r>
            <a:endParaRPr lang="fr-FR" sz="1800" i="1" dirty="0">
              <a:solidFill>
                <a:schemeClr val="bg1">
                  <a:lumMod val="50000"/>
                </a:schemeClr>
              </a:solidFill>
              <a:latin typeface="Decima" panose="02000506000000020004" pitchFamily="2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>
                <a:latin typeface="Decima" panose="02000506000000020004" pitchFamily="2" charset="0"/>
              </a:rPr>
              <a:t>Les </a:t>
            </a:r>
            <a:r>
              <a:rPr lang="fr-FR" sz="1800" b="1" dirty="0">
                <a:latin typeface="Decima" panose="02000506000000020004" pitchFamily="2" charset="0"/>
              </a:rPr>
              <a:t>caractéristiques techniques </a:t>
            </a:r>
            <a:r>
              <a:rPr lang="fr-FR" sz="1800" dirty="0">
                <a:latin typeface="Decima" panose="02000506000000020004" pitchFamily="2" charset="0"/>
              </a:rPr>
              <a:t>de la demande de chaleur sont </a:t>
            </a:r>
            <a:r>
              <a:rPr lang="fr-FR" sz="1800" b="1" dirty="0">
                <a:latin typeface="Decima" panose="02000506000000020004" pitchFamily="2" charset="0"/>
              </a:rPr>
              <a:t>incompatibles</a:t>
            </a:r>
            <a:r>
              <a:rPr lang="fr-FR" sz="1800" dirty="0">
                <a:latin typeface="Decima" panose="02000506000000020004" pitchFamily="2" charset="0"/>
              </a:rPr>
              <a:t> avec celles du réseau,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800" dirty="0">
              <a:latin typeface="Decima" panose="02000506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latin typeface="Decima" panose="02000506000000020004" pitchFamily="2" charset="0"/>
              </a:rPr>
              <a:t>Les </a:t>
            </a:r>
            <a:r>
              <a:rPr lang="fr-FR" sz="1800" b="1" dirty="0">
                <a:latin typeface="Decima" panose="02000506000000020004" pitchFamily="2" charset="0"/>
              </a:rPr>
              <a:t>délais nécessaires au raccordement ou à la fourniture de chaleur </a:t>
            </a:r>
            <a:r>
              <a:rPr lang="fr-FR" sz="1800" dirty="0">
                <a:latin typeface="Decima" panose="02000506000000020004" pitchFamily="2" charset="0"/>
              </a:rPr>
              <a:t>sont </a:t>
            </a:r>
            <a:r>
              <a:rPr lang="fr-FR" sz="1800" b="1" dirty="0">
                <a:latin typeface="Decima" panose="02000506000000020004" pitchFamily="2" charset="0"/>
              </a:rPr>
              <a:t>incompatibles</a:t>
            </a:r>
            <a:r>
              <a:rPr lang="fr-FR" sz="1800" dirty="0">
                <a:latin typeface="Decima" panose="02000506000000020004" pitchFamily="2" charset="0"/>
              </a:rPr>
              <a:t> avec les besoins du bâtiments, sauf si l’exploitant du réseau de chaleur peut proposer une solution temporaire.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>
              <a:latin typeface="Decima" panose="02000506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latin typeface="Decima" panose="02000506000000020004" pitchFamily="2" charset="0"/>
              </a:rPr>
              <a:t>L’installation dispose d’</a:t>
            </a:r>
            <a:r>
              <a:rPr lang="fr-FR" sz="1800" b="1" dirty="0">
                <a:latin typeface="Decima" panose="02000506000000020004" pitchFamily="2" charset="0"/>
              </a:rPr>
              <a:t>une solution de chauffage plus avantageuse économiquement </a:t>
            </a:r>
            <a:r>
              <a:rPr lang="fr-FR" sz="1800" dirty="0">
                <a:latin typeface="Decima" panose="02000506000000020004" pitchFamily="2" charset="0"/>
              </a:rPr>
              <a:t>: coût chauffage urbain -5% (calcul en coût global prenant en compte l’investissement sur 20 ans, les taxes, les aides financières, les frais financiers)</a:t>
            </a:r>
            <a:endParaRPr lang="fr-FR" sz="1800" b="1" dirty="0">
              <a:solidFill>
                <a:srgbClr val="000000"/>
              </a:solidFill>
              <a:latin typeface="Decima" panose="02000506000000020004" pitchFamily="2" charset="0"/>
            </a:endParaRPr>
          </a:p>
          <a:p>
            <a:pPr defTabSz="392379">
              <a:lnSpc>
                <a:spcPct val="95000"/>
              </a:lnSpc>
              <a:buClr>
                <a:srgbClr val="000000"/>
              </a:buClr>
              <a:buSzPct val="100000"/>
              <a:defRPr/>
            </a:pPr>
            <a:r>
              <a:rPr lang="fr-FR" sz="1800" dirty="0">
                <a:solidFill>
                  <a:srgbClr val="000000"/>
                </a:solidFill>
                <a:latin typeface="Decima" panose="02000506000000020004" pitchFamily="2" charset="0"/>
              </a:rPr>
              <a:t>	</a:t>
            </a:r>
            <a:endParaRPr lang="fr-FR" sz="1800" dirty="0">
              <a:solidFill>
                <a:srgbClr val="000000"/>
              </a:solidFill>
              <a:latin typeface="Decima" panose="02000506000000020004" pitchFamily="2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9646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MISE A JOUR </a:t>
            </a:r>
            <a:br>
              <a:rPr lang="fr-FR" dirty="0"/>
            </a:br>
            <a:r>
              <a:rPr lang="fr-FR" dirty="0"/>
              <a:t>des Plans Locaux d’Urbanisme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5"/>
          </p:nvPr>
        </p:nvSpPr>
        <p:spPr>
          <a:xfrm>
            <a:off x="1900238" y="1905000"/>
            <a:ext cx="6786562" cy="4692352"/>
          </a:xfrm>
        </p:spPr>
        <p:txBody>
          <a:bodyPr>
            <a:normAutofit/>
          </a:bodyPr>
          <a:lstStyle/>
          <a:p>
            <a:r>
              <a:rPr lang="fr-FR" dirty="0"/>
              <a:t>Sur 7 communes, intégration du dossier de classement en annexe aux PLU : visibilité pour les promoteurs ou les particuliers. Puis PLUI.</a:t>
            </a:r>
          </a:p>
          <a:p>
            <a:endParaRPr lang="fr-FR" dirty="0"/>
          </a:p>
          <a:p>
            <a:r>
              <a:rPr lang="fr-FR" dirty="0"/>
              <a:t>Information des instructeurs d’autorisation d’urbanisme : détection automatique à la parcelle</a:t>
            </a:r>
          </a:p>
          <a:p>
            <a:pPr marL="53100" indent="0">
              <a:buNone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EA83-93EF-7C47-83E5-EC4E80D28D49}" type="slidenum">
              <a:rPr lang="en-US" smtClean="0"/>
              <a:t>9</a:t>
            </a:fld>
            <a:endParaRPr lang="en-US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11" name="Espace réservé pour une image  5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7" r="39357"/>
          <a:stretch>
            <a:fillRect/>
          </a:stretch>
        </p:blipFill>
        <p:spPr>
          <a:xfrm>
            <a:off x="-29592" y="1396504"/>
            <a:ext cx="1843088" cy="577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618158"/>
      </p:ext>
    </p:extLst>
  </p:cSld>
  <p:clrMapOvr>
    <a:masterClrMapping/>
  </p:clrMapOvr>
</p:sld>
</file>

<file path=ppt/theme/theme1.xml><?xml version="1.0" encoding="utf-8"?>
<a:theme xmlns:a="http://schemas.openxmlformats.org/drawingml/2006/main" name="Atelier_urba_OAP-RR">
  <a:themeElements>
    <a:clrScheme name="La Mé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FFF10B"/>
      </a:accent1>
      <a:accent2>
        <a:srgbClr val="D4398D"/>
      </a:accent2>
      <a:accent3>
        <a:srgbClr val="00666E"/>
      </a:accent3>
      <a:accent4>
        <a:srgbClr val="EE7321"/>
      </a:accent4>
      <a:accent5>
        <a:srgbClr val="353967"/>
      </a:accent5>
      <a:accent6>
        <a:srgbClr val="E84626"/>
      </a:accent6>
      <a:hlink>
        <a:srgbClr val="000000"/>
      </a:hlink>
      <a:folHlink>
        <a:srgbClr val="3F3F3F"/>
      </a:folHlink>
    </a:clrScheme>
    <a:fontScheme name="La Métro">
      <a:majorFont>
        <a:latin typeface="Decima"/>
        <a:ea typeface=""/>
        <a:cs typeface=""/>
      </a:majorFont>
      <a:minorFont>
        <a:latin typeface="Deci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Atelier_urba_OAP-RR</Template>
  <TotalTime>1546</TotalTime>
  <Words>797</Words>
  <Application>Microsoft Office PowerPoint</Application>
  <PresentationFormat>Affichage à l'écran (4:3)</PresentationFormat>
  <Paragraphs>101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Decima</vt:lpstr>
      <vt:lpstr>Wingdings</vt:lpstr>
      <vt:lpstr>Atelier_urba_OAP-RR</vt:lpstr>
      <vt:lpstr>Classement des réseaux de chaleur : retour d’expérience</vt:lpstr>
      <vt:lpstr>CONTEXTE</vt:lpstr>
      <vt:lpstr>CHOIX STRATEGIQUE DE TERRITOIRE</vt:lpstr>
      <vt:lpstr>NOS RESEAUX CLASSES</vt:lpstr>
      <vt:lpstr>FOCUS SUR LE RESEAU PRINCIPAL</vt:lpstr>
      <vt:lpstr>Présentation PowerPoint</vt:lpstr>
      <vt:lpstr>LES SITUATIONS Concernées</vt:lpstr>
      <vt:lpstr>DES dérogations possibles</vt:lpstr>
      <vt:lpstr>MISE A JOUR  des Plans Locaux d’Urbanisme</vt:lpstr>
      <vt:lpstr>GESTION DES DEROGATIONS</vt:lpstr>
      <vt:lpstr>COMMUNICATION LARGE</vt:lpstr>
      <vt:lpstr>Merci pour votre attention</vt:lpstr>
    </vt:vector>
  </TitlesOfParts>
  <Company>METRO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OAP RISQUES ET RESILIENCE</dc:title>
  <dc:creator>Amir Strkonjic</dc:creator>
  <cp:lastModifiedBy>Guillaume PERRIN</cp:lastModifiedBy>
  <cp:revision>64</cp:revision>
  <cp:lastPrinted>2020-06-18T07:50:35Z</cp:lastPrinted>
  <dcterms:created xsi:type="dcterms:W3CDTF">2018-05-09T20:17:58Z</dcterms:created>
  <dcterms:modified xsi:type="dcterms:W3CDTF">2022-01-11T07:58:40Z</dcterms:modified>
</cp:coreProperties>
</file>