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79" r:id="rId2"/>
    <p:sldId id="578" r:id="rId3"/>
    <p:sldId id="58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E8E"/>
    <a:srgbClr val="23BACF"/>
    <a:srgbClr val="A0C515"/>
    <a:srgbClr val="FFFFFF"/>
    <a:srgbClr val="48535A"/>
    <a:srgbClr val="B4D241"/>
    <a:srgbClr val="A1C711"/>
    <a:srgbClr val="84C16A"/>
    <a:srgbClr val="92C14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B45BE-583C-424A-BE3B-AAB59A0DA26E}" v="1" dt="2023-12-08T16:23:29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64" d="100"/>
          <a:sy n="64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 MENEZ" userId="e18538eb-ea02-4b4f-aefa-eeacfac27967" providerId="ADAL" clId="{8DEB45BE-583C-424A-BE3B-AAB59A0DA26E}"/>
    <pc:docChg chg="modSld">
      <pc:chgData name="Yann MENEZ" userId="e18538eb-ea02-4b4f-aefa-eeacfac27967" providerId="ADAL" clId="{8DEB45BE-583C-424A-BE3B-AAB59A0DA26E}" dt="2023-12-08T16:23:33.204" v="80" actId="1076"/>
      <pc:docMkLst>
        <pc:docMk/>
      </pc:docMkLst>
      <pc:sldChg chg="modSp mod">
        <pc:chgData name="Yann MENEZ" userId="e18538eb-ea02-4b4f-aefa-eeacfac27967" providerId="ADAL" clId="{8DEB45BE-583C-424A-BE3B-AAB59A0DA26E}" dt="2023-12-08T16:04:35.228" v="18" actId="6549"/>
        <pc:sldMkLst>
          <pc:docMk/>
          <pc:sldMk cId="3750196215" sldId="578"/>
        </pc:sldMkLst>
        <pc:spChg chg="mod">
          <ac:chgData name="Yann MENEZ" userId="e18538eb-ea02-4b4f-aefa-eeacfac27967" providerId="ADAL" clId="{8DEB45BE-583C-424A-BE3B-AAB59A0DA26E}" dt="2023-12-08T16:04:35.228" v="18" actId="6549"/>
          <ac:spMkLst>
            <pc:docMk/>
            <pc:sldMk cId="3750196215" sldId="578"/>
            <ac:spMk id="21" creationId="{8099A4F6-2658-1E73-84B9-B93517CDFE3F}"/>
          </ac:spMkLst>
        </pc:spChg>
      </pc:sldChg>
      <pc:sldChg chg="modSp mod">
        <pc:chgData name="Yann MENEZ" userId="e18538eb-ea02-4b4f-aefa-eeacfac27967" providerId="ADAL" clId="{8DEB45BE-583C-424A-BE3B-AAB59A0DA26E}" dt="2023-12-08T16:23:33.204" v="80" actId="1076"/>
        <pc:sldMkLst>
          <pc:docMk/>
          <pc:sldMk cId="4215409046" sldId="580"/>
        </pc:sldMkLst>
        <pc:spChg chg="mod">
          <ac:chgData name="Yann MENEZ" userId="e18538eb-ea02-4b4f-aefa-eeacfac27967" providerId="ADAL" clId="{8DEB45BE-583C-424A-BE3B-AAB59A0DA26E}" dt="2023-12-08T16:10:26.599" v="76" actId="1076"/>
          <ac:spMkLst>
            <pc:docMk/>
            <pc:sldMk cId="4215409046" sldId="580"/>
            <ac:spMk id="9" creationId="{994AF6AB-6932-2EA0-51AE-96FB1DA36621}"/>
          </ac:spMkLst>
        </pc:spChg>
        <pc:picChg chg="mod">
          <ac:chgData name="Yann MENEZ" userId="e18538eb-ea02-4b4f-aefa-eeacfac27967" providerId="ADAL" clId="{8DEB45BE-583C-424A-BE3B-AAB59A0DA26E}" dt="2023-12-08T16:23:33.204" v="80" actId="1076"/>
          <ac:picMkLst>
            <pc:docMk/>
            <pc:sldMk cId="4215409046" sldId="580"/>
            <ac:picMk id="6" creationId="{B743C765-6003-111F-BD68-652BD96A7D5F}"/>
          </ac:picMkLst>
        </pc:picChg>
        <pc:picChg chg="mod">
          <ac:chgData name="Yann MENEZ" userId="e18538eb-ea02-4b4f-aefa-eeacfac27967" providerId="ADAL" clId="{8DEB45BE-583C-424A-BE3B-AAB59A0DA26E}" dt="2023-12-08T16:10:29.535" v="77" actId="1076"/>
          <ac:picMkLst>
            <pc:docMk/>
            <pc:sldMk cId="4215409046" sldId="580"/>
            <ac:picMk id="10" creationId="{AE4B6055-CD96-090D-46AC-36ADA77089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20456-D133-439A-9E5F-48C2B6BA16E4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59D9-5C2D-4875-A673-D70E65A32E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47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0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3EBA8-7ABA-9029-D574-4E631883C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EEA919-940D-6795-64F9-4AFE9209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74ABB-3972-8C55-881F-BF041B28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E3AECE-CED2-FF98-F707-1C670AA9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83ED08-27C3-9C14-42AF-5176CE61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2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CB532-ED04-EDAC-5826-5FB0C10E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0E576D-035B-364E-F4D7-C6A3FC06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861A7-3FC4-1B4F-D941-32EFB487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1016C-A3EC-513C-4C19-0B39EA48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675398-89C3-4D9B-1DEF-7AEA24B4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2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169546-CA84-42F8-ADE0-39C1B1362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DAC5F5-207D-C4D0-F53D-7740F7E15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6FA102-9C3A-DAF7-723F-C3F0E29F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00558-6601-9C95-A06B-F41C2F39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3D685-CC30-28CA-EC36-81924F96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8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EB10B7-9778-4980-9B6E-97C58A23E447}"/>
              </a:ext>
            </a:extLst>
          </p:cNvPr>
          <p:cNvSpPr/>
          <p:nvPr userDrawn="1"/>
        </p:nvSpPr>
        <p:spPr>
          <a:xfrm>
            <a:off x="865658" y="6629038"/>
            <a:ext cx="9746924" cy="97200"/>
          </a:xfrm>
          <a:prstGeom prst="rect">
            <a:avLst/>
          </a:prstGeom>
          <a:gradFill flip="none" rotWithShape="1">
            <a:gsLst>
              <a:gs pos="0">
                <a:srgbClr val="32B9C8"/>
              </a:gs>
              <a:gs pos="100000">
                <a:srgbClr val="A0C51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0AF3D93-C05D-4FCC-80BE-FFB83911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293162"/>
            <a:ext cx="10515600" cy="1098316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46505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2B37252-51AB-4BE3-9DA9-34837288B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3799" y="6402989"/>
            <a:ext cx="1111367" cy="363769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5A4D401-FC9A-4FB8-9E2D-85D5E0E4F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536" y="6276838"/>
            <a:ext cx="874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Club des économies d'eau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23299B1-7543-484F-8FEB-E3AF72193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12623" y="6276838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76616240-CD72-45B6-980A-B0B987596F7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F3EC41E-260B-4BC6-A4E6-7C1BF984B0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3" y="6278955"/>
            <a:ext cx="80224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2C49C-A659-8296-A80C-61466F1F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2BD4C3-ED2C-681A-4089-F2FD7D17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05618-9E44-8264-2EE5-38ED1CE8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BE5DF-5946-DC87-E510-6EBE9186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422FC3-B386-DC5C-5A82-6B2DF67A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95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D4EF0-1271-0BAB-AB66-558B94AC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1DC3A4-7E9C-4EC3-BFB1-6A45F8488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FE7ED0-DA6A-D677-6936-66EC343D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BA33A-A4AB-9A02-6BF1-A68345DD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EB74D-CCB5-6D2B-4D5A-AE2749C3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79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D003B-9145-FE8A-4C60-54E609C7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70941-E606-4343-A74B-F9F94AC72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92AFC9-A95E-C09F-1243-5EE7DF107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04B33C-8457-64CD-0184-44E1F23D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09B7E8-5077-C89D-BC3D-35E31A4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07CD85-F865-BCC8-3BC3-120FEF0D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02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139A9-8496-065A-2F49-073609FC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6328D2-9006-3786-9FCF-B5DACCF5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CC279C-3594-1E6B-AE1F-30C5C5093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43324E-129F-958B-29A7-9529374EE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D00E96-86FC-BD67-7B5A-FF3532DC6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0182FF-9792-DA51-52F3-AB64A1E3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CA83F5-3CFD-CB3D-7069-0F60B387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43E8CD-8083-F628-028C-EB22D46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6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555DB-8B9A-7AB2-7DD6-02517BFA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04BD75-6600-854B-6CA7-AFCEC607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71B04E-D87A-0875-33D0-BE759294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1DAE07-17D3-6443-05FB-E3B8F801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37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535DA8-4FE0-90EC-F6BA-AC85446D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9DF36F-C9B1-12A4-B809-CC8A9F5E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BE9EC1-7AA4-4957-94C3-9F4227EB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22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215DB-BA63-0B10-8354-049C1A27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767CE-8915-4DD9-ACF0-3110C954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84628C-D4C5-F88A-1B41-0EF7A6872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1F1507-257B-ED4E-F79D-46A1EB53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0901BB-D6E5-8A1A-BF62-08B484F8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F207E1-33FB-BC75-CAE9-D03E2239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1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2E04F-A1DF-08E4-7FC6-48929D70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76F7DF-8C0A-1009-79DF-386DBCD91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327325-B14E-5111-825B-3E8F069C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EABABC-A67D-BA1F-2442-B7042447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65A856-0027-2DEB-BE01-66D4FF8A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FDA6C-701E-38AA-F969-DC5FD415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39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D5F721-DF13-A7B0-23A8-A5C580AD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5E5C41-3846-F0C7-9205-51BD17D7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D9F9C-18C0-4626-CCE0-409C6D1DB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7EBA3-A2E2-B9B9-EA47-6BA53C73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C0391-78B3-5CD6-3A78-FFF0FCA2F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02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6">
            <a:extLst>
              <a:ext uri="{FF2B5EF4-FFF2-40B4-BE49-F238E27FC236}">
                <a16:creationId xmlns:a16="http://schemas.microsoft.com/office/drawing/2014/main" id="{7510F700-C2EC-41B1-20B4-B598D5063711}"/>
              </a:ext>
            </a:extLst>
          </p:cNvPr>
          <p:cNvSpPr/>
          <p:nvPr/>
        </p:nvSpPr>
        <p:spPr>
          <a:xfrm>
            <a:off x="10225772" y="5631483"/>
            <a:ext cx="1813449" cy="1038859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FFF05D0-36F2-759D-61CB-5607AB46E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24"/>
          <a:stretch/>
        </p:blipFill>
        <p:spPr>
          <a:xfrm>
            <a:off x="8605931" y="5655436"/>
            <a:ext cx="1220926" cy="1038860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CF68A822-2984-A9DD-20AA-7B1405BF0D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169728" cy="493449"/>
          </a:xfrm>
          <a:prstGeom prst="rect">
            <a:avLst/>
          </a:prstGeom>
          <a:noFill/>
          <a:ln w="155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B9C8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244E8E"/>
                </a:solidFill>
              </a:rPr>
              <a:t>14 décembre 2023 | Trophées d’économies d’eau – Lauréat 2023</a:t>
            </a:r>
            <a:endParaRPr lang="fr-FR" sz="1400" dirty="0">
              <a:solidFill>
                <a:srgbClr val="244E8E"/>
              </a:solidFill>
            </a:endParaRPr>
          </a:p>
        </p:txBody>
      </p:sp>
      <p:pic>
        <p:nvPicPr>
          <p:cNvPr id="8" name="image5.jpeg">
            <a:extLst>
              <a:ext uri="{FF2B5EF4-FFF2-40B4-BE49-F238E27FC236}">
                <a16:creationId xmlns:a16="http://schemas.microsoft.com/office/drawing/2014/main" id="{C1D77B0D-3C83-CB9F-26F8-6C11123A89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224" y="5618332"/>
            <a:ext cx="2115458" cy="9922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6824E5EC-074C-6932-5CDB-A873448F3503}"/>
              </a:ext>
            </a:extLst>
          </p:cNvPr>
          <p:cNvGrpSpPr/>
          <p:nvPr/>
        </p:nvGrpSpPr>
        <p:grpSpPr>
          <a:xfrm>
            <a:off x="8872316" y="370901"/>
            <a:ext cx="3770482" cy="4738421"/>
            <a:chOff x="9025094" y="512947"/>
            <a:chExt cx="3770482" cy="4738421"/>
          </a:xfrm>
        </p:grpSpPr>
        <p:sp>
          <p:nvSpPr>
            <p:cNvPr id="21" name="Graphique 16" descr="Eau avec un remplissage uni">
              <a:extLst>
                <a:ext uri="{FF2B5EF4-FFF2-40B4-BE49-F238E27FC236}">
                  <a16:creationId xmlns:a16="http://schemas.microsoft.com/office/drawing/2014/main" id="{6DEF429E-06F4-9610-7C69-A27646D04251}"/>
                </a:ext>
              </a:extLst>
            </p:cNvPr>
            <p:cNvSpPr/>
            <p:nvPr/>
          </p:nvSpPr>
          <p:spPr>
            <a:xfrm>
              <a:off x="9659044" y="512947"/>
              <a:ext cx="3136532" cy="4738421"/>
            </a:xfrm>
            <a:custGeom>
              <a:avLst/>
              <a:gdLst>
                <a:gd name="connsiteX0" fmla="*/ 1568266 w 3136532"/>
                <a:gd name="connsiteY0" fmla="*/ 0 h 4707648"/>
                <a:gd name="connsiteX1" fmla="*/ 0 w 3136532"/>
                <a:gd name="connsiteY1" fmla="*/ 3159080 h 4707648"/>
                <a:gd name="connsiteX2" fmla="*/ 1568266 w 3136532"/>
                <a:gd name="connsiteY2" fmla="*/ 4707648 h 4707648"/>
                <a:gd name="connsiteX3" fmla="*/ 3136533 w 3136532"/>
                <a:gd name="connsiteY3" fmla="*/ 3159080 h 4707648"/>
                <a:gd name="connsiteX4" fmla="*/ 1568266 w 3136532"/>
                <a:gd name="connsiteY4" fmla="*/ 0 h 470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6532" h="4707648">
                  <a:moveTo>
                    <a:pt x="1568266" y="0"/>
                  </a:moveTo>
                  <a:cubicBezTo>
                    <a:pt x="1568266" y="0"/>
                    <a:pt x="0" y="2180385"/>
                    <a:pt x="0" y="3159080"/>
                  </a:cubicBezTo>
                  <a:cubicBezTo>
                    <a:pt x="0" y="4013890"/>
                    <a:pt x="702583" y="4707648"/>
                    <a:pt x="1568266" y="4707648"/>
                  </a:cubicBezTo>
                  <a:cubicBezTo>
                    <a:pt x="2433949" y="4707648"/>
                    <a:pt x="3136533" y="4013890"/>
                    <a:pt x="3136533" y="3159080"/>
                  </a:cubicBezTo>
                  <a:cubicBezTo>
                    <a:pt x="3136533" y="2174190"/>
                    <a:pt x="1568266" y="0"/>
                    <a:pt x="1568266" y="0"/>
                  </a:cubicBezTo>
                  <a:close/>
                </a:path>
              </a:pathLst>
            </a:custGeom>
            <a:solidFill>
              <a:srgbClr val="23BACF">
                <a:alpha val="50196"/>
              </a:srgbClr>
            </a:solidFill>
            <a:ln w="39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" name="Graphique 12" descr="Eau avec un remplissage uni">
              <a:extLst>
                <a:ext uri="{FF2B5EF4-FFF2-40B4-BE49-F238E27FC236}">
                  <a16:creationId xmlns:a16="http://schemas.microsoft.com/office/drawing/2014/main" id="{497F4CA9-B1BB-6E6B-2337-6D3B394FFA17}"/>
                </a:ext>
              </a:extLst>
            </p:cNvPr>
            <p:cNvSpPr/>
            <p:nvPr/>
          </p:nvSpPr>
          <p:spPr>
            <a:xfrm>
              <a:off x="9025094" y="512947"/>
              <a:ext cx="3166906" cy="4738421"/>
            </a:xfrm>
            <a:custGeom>
              <a:avLst/>
              <a:gdLst>
                <a:gd name="connsiteX0" fmla="*/ 1568266 w 3136532"/>
                <a:gd name="connsiteY0" fmla="*/ 0 h 4765231"/>
                <a:gd name="connsiteX1" fmla="*/ 0 w 3136532"/>
                <a:gd name="connsiteY1" fmla="*/ 3197721 h 4765231"/>
                <a:gd name="connsiteX2" fmla="*/ 1568266 w 3136532"/>
                <a:gd name="connsiteY2" fmla="*/ 4765232 h 4765231"/>
                <a:gd name="connsiteX3" fmla="*/ 3136533 w 3136532"/>
                <a:gd name="connsiteY3" fmla="*/ 3197721 h 4765231"/>
                <a:gd name="connsiteX4" fmla="*/ 1568266 w 3136532"/>
                <a:gd name="connsiteY4" fmla="*/ 0 h 476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6532" h="4765231">
                  <a:moveTo>
                    <a:pt x="1568266" y="0"/>
                  </a:moveTo>
                  <a:cubicBezTo>
                    <a:pt x="1568266" y="0"/>
                    <a:pt x="0" y="2207055"/>
                    <a:pt x="0" y="3197721"/>
                  </a:cubicBezTo>
                  <a:cubicBezTo>
                    <a:pt x="0" y="4062987"/>
                    <a:pt x="702583" y="4765232"/>
                    <a:pt x="1568266" y="4765232"/>
                  </a:cubicBezTo>
                  <a:cubicBezTo>
                    <a:pt x="2433949" y="4765232"/>
                    <a:pt x="3136533" y="4062987"/>
                    <a:pt x="3136533" y="3197721"/>
                  </a:cubicBezTo>
                  <a:cubicBezTo>
                    <a:pt x="3136533" y="2200785"/>
                    <a:pt x="1568266" y="0"/>
                    <a:pt x="1568266" y="0"/>
                  </a:cubicBezTo>
                  <a:close/>
                </a:path>
              </a:pathLst>
            </a:custGeom>
            <a:solidFill>
              <a:schemeClr val="bg1"/>
            </a:solidFill>
            <a:ln w="39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CA02689-E9C6-6AD6-710A-BF4DDC6EA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05" r="3998" b="3078"/>
            <a:stretch/>
          </p:blipFill>
          <p:spPr>
            <a:xfrm>
              <a:off x="9254150" y="2882157"/>
              <a:ext cx="2708793" cy="1561021"/>
            </a:xfrm>
            <a:prstGeom prst="rect">
              <a:avLst/>
            </a:prstGeom>
          </p:spPr>
        </p:pic>
        <p:sp>
          <p:nvSpPr>
            <p:cNvPr id="11" name="Graphique 9" descr="Eau contour">
              <a:extLst>
                <a:ext uri="{FF2B5EF4-FFF2-40B4-BE49-F238E27FC236}">
                  <a16:creationId xmlns:a16="http://schemas.microsoft.com/office/drawing/2014/main" id="{C94BAFF8-2DEF-BC79-540E-1044D9501060}"/>
                </a:ext>
              </a:extLst>
            </p:cNvPr>
            <p:cNvSpPr/>
            <p:nvPr/>
          </p:nvSpPr>
          <p:spPr>
            <a:xfrm>
              <a:off x="9025094" y="512947"/>
              <a:ext cx="3197280" cy="4738421"/>
            </a:xfrm>
            <a:custGeom>
              <a:avLst/>
              <a:gdLst>
                <a:gd name="connsiteX0" fmla="*/ 0 w 2267719"/>
                <a:gd name="connsiteY0" fmla="*/ 2201774 h 3281075"/>
                <a:gd name="connsiteX1" fmla="*/ 1133860 w 2267719"/>
                <a:gd name="connsiteY1" fmla="*/ 3281075 h 3281075"/>
                <a:gd name="connsiteX2" fmla="*/ 2267719 w 2267719"/>
                <a:gd name="connsiteY2" fmla="*/ 2201774 h 3281075"/>
                <a:gd name="connsiteX3" fmla="*/ 1133860 w 2267719"/>
                <a:gd name="connsiteY3" fmla="*/ 0 h 3281075"/>
                <a:gd name="connsiteX4" fmla="*/ 0 w 2267719"/>
                <a:gd name="connsiteY4" fmla="*/ 2201774 h 3281075"/>
                <a:gd name="connsiteX5" fmla="*/ 2177011 w 2267719"/>
                <a:gd name="connsiteY5" fmla="*/ 2201774 h 3281075"/>
                <a:gd name="connsiteX6" fmla="*/ 1133860 w 2267719"/>
                <a:gd name="connsiteY6" fmla="*/ 3194731 h 3281075"/>
                <a:gd name="connsiteX7" fmla="*/ 90709 w 2267719"/>
                <a:gd name="connsiteY7" fmla="*/ 2201774 h 3281075"/>
                <a:gd name="connsiteX8" fmla="*/ 1133959 w 2267719"/>
                <a:gd name="connsiteY8" fmla="*/ 151776 h 3281075"/>
                <a:gd name="connsiteX9" fmla="*/ 2177011 w 2267719"/>
                <a:gd name="connsiteY9" fmla="*/ 2201774 h 32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7719" h="3281075">
                  <a:moveTo>
                    <a:pt x="0" y="2201774"/>
                  </a:moveTo>
                  <a:cubicBezTo>
                    <a:pt x="0" y="2797855"/>
                    <a:pt x="507647" y="3281075"/>
                    <a:pt x="1133860" y="3281075"/>
                  </a:cubicBezTo>
                  <a:cubicBezTo>
                    <a:pt x="1760072" y="3281075"/>
                    <a:pt x="2267719" y="2797855"/>
                    <a:pt x="2267719" y="2201774"/>
                  </a:cubicBezTo>
                  <a:cubicBezTo>
                    <a:pt x="2267719" y="1515339"/>
                    <a:pt x="1133860" y="0"/>
                    <a:pt x="1133860" y="0"/>
                  </a:cubicBezTo>
                  <a:cubicBezTo>
                    <a:pt x="1133860" y="0"/>
                    <a:pt x="0" y="1519656"/>
                    <a:pt x="0" y="2201774"/>
                  </a:cubicBezTo>
                  <a:close/>
                  <a:moveTo>
                    <a:pt x="2177011" y="2201774"/>
                  </a:moveTo>
                  <a:cubicBezTo>
                    <a:pt x="2177011" y="2750171"/>
                    <a:pt x="1709974" y="3194731"/>
                    <a:pt x="1133860" y="3194731"/>
                  </a:cubicBezTo>
                  <a:cubicBezTo>
                    <a:pt x="557746" y="3194731"/>
                    <a:pt x="90709" y="2750171"/>
                    <a:pt x="90709" y="2201774"/>
                  </a:cubicBezTo>
                  <a:cubicBezTo>
                    <a:pt x="90709" y="1653735"/>
                    <a:pt x="884678" y="500364"/>
                    <a:pt x="1133959" y="151776"/>
                  </a:cubicBezTo>
                  <a:cubicBezTo>
                    <a:pt x="1383350" y="499600"/>
                    <a:pt x="2177011" y="1650036"/>
                    <a:pt x="2177011" y="2201774"/>
                  </a:cubicBezTo>
                  <a:close/>
                </a:path>
              </a:pathLst>
            </a:custGeom>
            <a:solidFill>
              <a:srgbClr val="23BACF"/>
            </a:solidFill>
            <a:ln w="1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pic>
        <p:nvPicPr>
          <p:cNvPr id="2" name="Image 1" descr="Une image contenant Graphique, graphisme, texte&#10;&#10;Description générée automatiquement">
            <a:extLst>
              <a:ext uri="{FF2B5EF4-FFF2-40B4-BE49-F238E27FC236}">
                <a16:creationId xmlns:a16="http://schemas.microsoft.com/office/drawing/2014/main" id="{BA973605-E15E-F918-1F0D-A7B5CA8A1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5" y="2045866"/>
            <a:ext cx="4587706" cy="1273089"/>
          </a:xfrm>
          <a:prstGeom prst="rect">
            <a:avLst/>
          </a:prstGeom>
        </p:spPr>
      </p:pic>
      <p:pic>
        <p:nvPicPr>
          <p:cNvPr id="3" name="Picture 2" descr="Accueil">
            <a:extLst>
              <a:ext uri="{FF2B5EF4-FFF2-40B4-BE49-F238E27FC236}">
                <a16:creationId xmlns:a16="http://schemas.microsoft.com/office/drawing/2014/main" id="{FBAE1291-00CA-AC02-8B3D-024313D1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5" y="4210637"/>
            <a:ext cx="4236894" cy="8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2874EDAA-1171-E16E-2DCB-842C533F4B5E}"/>
              </a:ext>
            </a:extLst>
          </p:cNvPr>
          <p:cNvSpPr/>
          <p:nvPr/>
        </p:nvSpPr>
        <p:spPr>
          <a:xfrm>
            <a:off x="2829784" y="382352"/>
            <a:ext cx="4041333" cy="1417540"/>
          </a:xfrm>
          <a:custGeom>
            <a:avLst/>
            <a:gdLst/>
            <a:ahLst/>
            <a:cxnLst/>
            <a:rect l="l" t="t" r="r" b="b"/>
            <a:pathLst>
              <a:path w="4041333" h="1417540">
                <a:moveTo>
                  <a:pt x="0" y="0"/>
                </a:moveTo>
                <a:lnTo>
                  <a:pt x="4041333" y="0"/>
                </a:lnTo>
                <a:lnTo>
                  <a:pt x="4041333" y="1417540"/>
                </a:lnTo>
                <a:lnTo>
                  <a:pt x="0" y="141754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pic>
        <p:nvPicPr>
          <p:cNvPr id="5" name="Picture 2" descr="Centre aquatique &quot;Les bassins de l'aqueduc&quot; | Auvergne-Rhône-Alpes Tourisme">
            <a:extLst>
              <a:ext uri="{FF2B5EF4-FFF2-40B4-BE49-F238E27FC236}">
                <a16:creationId xmlns:a16="http://schemas.microsoft.com/office/drawing/2014/main" id="{E736BBD4-2AE1-F342-6D68-E5784950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30" y="3290762"/>
            <a:ext cx="3633544" cy="25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62D89C2-2F9C-94BB-25B2-4E3D5D67AF10}"/>
              </a:ext>
            </a:extLst>
          </p:cNvPr>
          <p:cNvSpPr txBox="1"/>
          <p:nvPr/>
        </p:nvSpPr>
        <p:spPr>
          <a:xfrm>
            <a:off x="529953" y="890525"/>
            <a:ext cx="6341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spc="70" dirty="0">
                <a:solidFill>
                  <a:srgbClr val="A0C515"/>
                </a:solidFill>
              </a:rPr>
              <a:t>Projet :</a:t>
            </a:r>
            <a:endParaRPr lang="fr-FR" sz="3600" b="1" u="sng" dirty="0"/>
          </a:p>
        </p:txBody>
      </p:sp>
    </p:spTree>
    <p:extLst>
      <p:ext uri="{BB962C8B-B14F-4D97-AF65-F5344CB8AC3E}">
        <p14:creationId xmlns:p14="http://schemas.microsoft.com/office/powerpoint/2010/main" val="12231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192898" y="222095"/>
            <a:ext cx="1144582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33A6B2"/>
                </a:solidFill>
              </a:rPr>
              <a:t>Le Projet Hippocampe</a:t>
            </a:r>
          </a:p>
          <a:p>
            <a:pPr algn="just"/>
            <a:endParaRPr lang="fr-FR" sz="900" b="1" dirty="0">
              <a:solidFill>
                <a:srgbClr val="435057"/>
              </a:solidFill>
            </a:endParaRPr>
          </a:p>
          <a:p>
            <a:pPr algn="just"/>
            <a:r>
              <a:rPr lang="fr-FR" b="1" dirty="0">
                <a:solidFill>
                  <a:srgbClr val="435057"/>
                </a:solidFill>
              </a:rPr>
              <a:t>Hippocampe a pour objectif d’accompagner les exploitants dans une démarche d’amélioration</a:t>
            </a:r>
          </a:p>
          <a:p>
            <a:pPr algn="just"/>
            <a:r>
              <a:rPr lang="fr-FR" b="1" dirty="0">
                <a:solidFill>
                  <a:srgbClr val="435057"/>
                </a:solidFill>
              </a:rPr>
              <a:t>continue de ses équipements, de performance énergétique et d’économie d’eau tout en mettant</a:t>
            </a:r>
          </a:p>
          <a:p>
            <a:pPr algn="just"/>
            <a:r>
              <a:rPr lang="fr-FR" b="1" dirty="0">
                <a:solidFill>
                  <a:srgbClr val="435057"/>
                </a:solidFill>
              </a:rPr>
              <a:t>l’humain au cœur de son installation. </a:t>
            </a:r>
            <a:r>
              <a:rPr lang="fr-FR" b="1" u="sng" dirty="0">
                <a:solidFill>
                  <a:srgbClr val="33A6B2"/>
                </a:solidFill>
              </a:rPr>
              <a:t>Elle agit sur un axe principal : Gestion et qualité eau  </a:t>
            </a:r>
          </a:p>
          <a:p>
            <a:pPr algn="just"/>
            <a:endParaRPr lang="fr-FR" b="1" dirty="0">
              <a:solidFill>
                <a:srgbClr val="435057"/>
              </a:solidFill>
            </a:endParaRPr>
          </a:p>
          <a:p>
            <a:pPr algn="l"/>
            <a:r>
              <a:rPr lang="fr-FR" b="1" dirty="0">
                <a:solidFill>
                  <a:srgbClr val="435057"/>
                </a:solidFill>
              </a:rPr>
              <a:t>Hippocampe® est une plateforme numérique d'optimisation des performances de votre piscine et d'aide à la compréhension et la décision grâce aux bilans, alertes et </a:t>
            </a:r>
            <a:r>
              <a:rPr lang="fr-FR" b="1" dirty="0" err="1">
                <a:solidFill>
                  <a:srgbClr val="435057"/>
                </a:solidFill>
              </a:rPr>
              <a:t>dashboards</a:t>
            </a:r>
            <a:r>
              <a:rPr lang="fr-FR" b="1" dirty="0">
                <a:solidFill>
                  <a:srgbClr val="435057"/>
                </a:solidFill>
              </a:rPr>
              <a:t>. Elle vous permet une vision complète et transparente de votre piscine, de son fonctionnement tout en vous aidant à prendre des mesures concrètes pour réduire vos coûts, votre consommation d’eau et d’énergie et votre empreinte carbone.</a:t>
            </a:r>
          </a:p>
          <a:p>
            <a:pPr algn="just"/>
            <a:endParaRPr lang="fr-FR" sz="1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/>
            <a:r>
              <a:rPr lang="fr-FR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9EC614"/>
                </a:solidFill>
              </a:rPr>
              <a:t>Le projet Hippocampe a été réalisé au centre aquatique </a:t>
            </a:r>
          </a:p>
          <a:p>
            <a:r>
              <a:rPr lang="fr-FR" sz="1600" b="1" dirty="0">
                <a:solidFill>
                  <a:srgbClr val="9EC614"/>
                </a:solidFill>
              </a:rPr>
              <a:t>intercommunal les Bassins de l’Aqueduc.</a:t>
            </a:r>
          </a:p>
          <a:p>
            <a:r>
              <a:rPr lang="fr-FR" sz="1600" b="1" dirty="0">
                <a:solidFill>
                  <a:srgbClr val="9EC614"/>
                </a:solidFill>
              </a:rPr>
              <a:t>Situé à Mornant, cet équipement de la communauté de communes </a:t>
            </a:r>
          </a:p>
          <a:p>
            <a:r>
              <a:rPr lang="fr-FR" sz="1600" b="1" dirty="0">
                <a:solidFill>
                  <a:srgbClr val="9EC614"/>
                </a:solidFill>
              </a:rPr>
              <a:t>du Pays Mornantais a été inauguré en 2015.</a:t>
            </a:r>
          </a:p>
          <a:p>
            <a:endParaRPr lang="fr-FR" sz="1600" b="1" dirty="0">
              <a:solidFill>
                <a:srgbClr val="9EC614"/>
              </a:solidFill>
            </a:endParaRPr>
          </a:p>
          <a:p>
            <a:r>
              <a:rPr lang="fr-FR" sz="1600" b="1" dirty="0">
                <a:solidFill>
                  <a:srgbClr val="9EC614"/>
                </a:solidFill>
              </a:rPr>
              <a:t>Année de référence 2019 : Avant installation solution Hippocampe</a:t>
            </a:r>
          </a:p>
          <a:p>
            <a:r>
              <a:rPr lang="fr-FR" sz="1600" b="1" dirty="0">
                <a:solidFill>
                  <a:srgbClr val="9EC614"/>
                </a:solidFill>
              </a:rPr>
              <a:t> Volume d’eau annuel consommé pour les bassins de l’Aqueduc : </a:t>
            </a:r>
          </a:p>
          <a:p>
            <a:r>
              <a:rPr lang="fr-FR" sz="1600" b="1" dirty="0">
                <a:solidFill>
                  <a:srgbClr val="9EC614"/>
                </a:solidFill>
              </a:rPr>
              <a:t>		</a:t>
            </a:r>
            <a:r>
              <a:rPr lang="fr-FR" sz="2400" b="1" dirty="0">
                <a:solidFill>
                  <a:srgbClr val="9EC614"/>
                </a:solidFill>
              </a:rPr>
              <a:t>17 300 m3</a:t>
            </a:r>
          </a:p>
          <a:p>
            <a:pPr marL="43815"/>
            <a:r>
              <a:rPr lang="fr-FR" sz="1600" b="1" dirty="0">
                <a:solidFill>
                  <a:srgbClr val="9EC614"/>
                </a:solidFill>
              </a:rPr>
              <a:t> </a:t>
            </a:r>
          </a:p>
          <a:p>
            <a:pPr marL="43815"/>
            <a:r>
              <a:rPr lang="fr-FR" sz="1600" b="1" dirty="0">
                <a:solidFill>
                  <a:srgbClr val="9EC614"/>
                </a:solidFill>
              </a:rPr>
              <a:t>Fréquentation annuelle 2019 : 179 750 personnes</a:t>
            </a:r>
          </a:p>
          <a:p>
            <a:pPr marL="43815"/>
            <a:r>
              <a:rPr lang="fr-FR" sz="1600" b="1" dirty="0">
                <a:solidFill>
                  <a:srgbClr val="9EC614"/>
                </a:solidFill>
              </a:rPr>
              <a:t>Ratio litre par baigneur: 96l/baigneur</a:t>
            </a:r>
            <a:r>
              <a:rPr lang="fr-FR" sz="2400" b="1" dirty="0">
                <a:solidFill>
                  <a:srgbClr val="9EC614"/>
                </a:solidFill>
              </a:rPr>
              <a:t>					Suivi  interface Hippocampe</a:t>
            </a: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33A6B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FD58AB-63CC-EDA9-F758-8603BA8550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694" b="4275"/>
          <a:stretch/>
        </p:blipFill>
        <p:spPr>
          <a:xfrm>
            <a:off x="6309734" y="3078242"/>
            <a:ext cx="5263345" cy="25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E1FBBD-FBB5-23C0-2730-652ECC840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id="{CDA9E2A8-87B1-C25A-24D5-CBA9B564B15D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B3E8A3-66DA-CA75-5C51-C51221694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94AF6AB-6932-2EA0-51AE-96FB1DA36621}"/>
              </a:ext>
            </a:extLst>
          </p:cNvPr>
          <p:cNvSpPr txBox="1"/>
          <p:nvPr/>
        </p:nvSpPr>
        <p:spPr>
          <a:xfrm>
            <a:off x="6096000" y="1338726"/>
            <a:ext cx="609765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815" algn="ctr"/>
            <a:r>
              <a:rPr lang="fr-FR" b="1" dirty="0">
                <a:solidFill>
                  <a:srgbClr val="435057"/>
                </a:solidFill>
              </a:rPr>
              <a:t>Le gain en eau est :  8 100 m3 ce qui est considérable.</a:t>
            </a:r>
          </a:p>
          <a:p>
            <a:pPr marL="43815" algn="ctr"/>
            <a:r>
              <a:rPr lang="fr-FR" b="1" dirty="0">
                <a:solidFill>
                  <a:srgbClr val="9EC614"/>
                </a:solidFill>
              </a:rPr>
              <a:t>Il correspond à 3 bassins olympiques</a:t>
            </a:r>
          </a:p>
          <a:p>
            <a:pPr marL="43815" algn="ctr"/>
            <a:endParaRPr lang="fr-FR" b="1" dirty="0">
              <a:solidFill>
                <a:srgbClr val="9EC614"/>
              </a:solidFill>
            </a:endParaRPr>
          </a:p>
          <a:p>
            <a:pPr marL="43815" algn="ctr"/>
            <a:r>
              <a:rPr lang="fr-FR" b="1" dirty="0">
                <a:solidFill>
                  <a:srgbClr val="435057"/>
                </a:solidFill>
              </a:rPr>
              <a:t>Equivalent de 38l./baigneur pour 205 000 visiteurs soit -60% par rapport à 2019</a:t>
            </a:r>
            <a:br>
              <a:rPr lang="fr-FR" b="1" dirty="0">
                <a:solidFill>
                  <a:srgbClr val="435057"/>
                </a:solidFill>
              </a:rPr>
            </a:br>
            <a:endParaRPr lang="fr-FR" b="1" dirty="0">
              <a:solidFill>
                <a:srgbClr val="435057"/>
              </a:solidFill>
            </a:endParaRPr>
          </a:p>
          <a:p>
            <a:pPr marL="43815" algn="ctr"/>
            <a:r>
              <a:rPr lang="fr-FR" sz="1600" b="1" dirty="0">
                <a:solidFill>
                  <a:srgbClr val="435057"/>
                </a:solidFill>
              </a:rPr>
              <a:t>On se rapproche des 30l./baigneur du décret </a:t>
            </a:r>
            <a:br>
              <a:rPr lang="fr-FR" sz="1600" b="1" dirty="0">
                <a:solidFill>
                  <a:srgbClr val="435057"/>
                </a:solidFill>
              </a:rPr>
            </a:br>
            <a:r>
              <a:rPr lang="fr-FR" sz="1600" b="1" dirty="0">
                <a:solidFill>
                  <a:srgbClr val="435057"/>
                </a:solidFill>
              </a:rPr>
              <a:t>du 26 mai 2021 relatif à la sécurité sanitaire des eaux de piscine </a:t>
            </a:r>
            <a:endParaRPr lang="fr-FR" b="1" dirty="0">
              <a:solidFill>
                <a:srgbClr val="435057"/>
              </a:solidFill>
            </a:endParaRPr>
          </a:p>
          <a:p>
            <a:pPr marL="43815"/>
            <a:r>
              <a:rPr lang="fr-FR" b="1" dirty="0">
                <a:solidFill>
                  <a:srgbClr val="435057"/>
                </a:solidFill>
              </a:rPr>
              <a:t> </a:t>
            </a:r>
            <a:endParaRPr lang="fr-FR" sz="2400" b="1" dirty="0">
              <a:solidFill>
                <a:srgbClr val="435057"/>
              </a:solidFill>
            </a:endParaRPr>
          </a:p>
        </p:txBody>
      </p:sp>
      <p:pic>
        <p:nvPicPr>
          <p:cNvPr id="10" name="Image 9" descr="Une image contenant acier, ingénierie, tuyau, métal&#10;&#10;Description générée automatiquement">
            <a:extLst>
              <a:ext uri="{FF2B5EF4-FFF2-40B4-BE49-F238E27FC236}">
                <a16:creationId xmlns:a16="http://schemas.microsoft.com/office/drawing/2014/main" id="{AE4B6055-CD96-090D-46AC-36ADA7708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5987" y="3879751"/>
            <a:ext cx="2742228" cy="205667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698B0D7-B309-1E39-4701-8E1778CADC58}"/>
              </a:ext>
            </a:extLst>
          </p:cNvPr>
          <p:cNvSpPr txBox="1"/>
          <p:nvPr/>
        </p:nvSpPr>
        <p:spPr>
          <a:xfrm>
            <a:off x="6726306" y="331293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u="sng" dirty="0">
                <a:solidFill>
                  <a:srgbClr val="33A6B2"/>
                </a:solidFill>
              </a:rPr>
              <a:t>Nos résultats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43C765-6003-111F-BD68-652BD96A7D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8885"/>
          <a:stretch/>
        </p:blipFill>
        <p:spPr>
          <a:xfrm>
            <a:off x="72641" y="-398252"/>
            <a:ext cx="6413962" cy="64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290</Words>
  <Application>Microsoft Office PowerPoint</Application>
  <PresentationFormat>Grand écran</PresentationFormat>
  <Paragraphs>33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Trebuchet MS</vt:lpstr>
      <vt:lpstr>Thème Office</vt:lpstr>
      <vt:lpstr>Présentation PowerPoint</vt:lpstr>
      <vt:lpstr>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dispositif</dc:title>
  <dc:creator>Inès BACHTANIK</dc:creator>
  <cp:lastModifiedBy>Yann MENEZ</cp:lastModifiedBy>
  <cp:revision>14</cp:revision>
  <dcterms:created xsi:type="dcterms:W3CDTF">2023-11-20T11:30:05Z</dcterms:created>
  <dcterms:modified xsi:type="dcterms:W3CDTF">2023-12-08T16:23:35Z</dcterms:modified>
</cp:coreProperties>
</file>