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579" r:id="rId5"/>
    <p:sldId id="578" r:id="rId6"/>
    <p:sldId id="589" r:id="rId7"/>
    <p:sldId id="583" r:id="rId8"/>
    <p:sldId id="590" r:id="rId9"/>
    <p:sldId id="585" r:id="rId10"/>
    <p:sldId id="586" r:id="rId11"/>
    <p:sldId id="58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389"/>
    <a:srgbClr val="244E8E"/>
    <a:srgbClr val="23BACF"/>
    <a:srgbClr val="A0C515"/>
    <a:srgbClr val="FFFFFF"/>
    <a:srgbClr val="48535A"/>
    <a:srgbClr val="B4D241"/>
    <a:srgbClr val="A1C711"/>
    <a:srgbClr val="84C16A"/>
    <a:srgbClr val="92C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9" d="100"/>
          <a:sy n="79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ivier\Desktop\Troph&#233;e%20economie%20d'eau\suivi%20conso%20E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Suivi Consommation Eau Potable TRANSELI</a:t>
            </a:r>
          </a:p>
        </c:rich>
      </c:tx>
      <c:layout>
        <c:manualLayout>
          <c:xMode val="edge"/>
          <c:yMode val="edge"/>
          <c:x val="0.174965223097112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Feuil1!$D$11</c:f>
              <c:strCache>
                <c:ptCount val="1"/>
                <c:pt idx="0">
                  <c:v>Eau potable consommée (m3/an)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592-45CB-B119-E9BACA3E77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92-45CB-B119-E9BACA3E77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592-45CB-B119-E9BACA3E77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B1F442-6393-4701-B08F-9C414D8741A0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92-45CB-B119-E9BACA3E7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Feuil1!$E$10:$H$10</c:f>
              <c:strCache>
                <c:ptCount val="4"/>
                <c:pt idx="0">
                  <c:v>Année 2020</c:v>
                </c:pt>
                <c:pt idx="1">
                  <c:v>Année 2021</c:v>
                </c:pt>
                <c:pt idx="2">
                  <c:v>Année 2022</c:v>
                </c:pt>
                <c:pt idx="3">
                  <c:v>Année 2023</c:v>
                </c:pt>
              </c:strCache>
            </c:strRef>
          </c:cat>
          <c:val>
            <c:numRef>
              <c:f>Feuil1!$E$11:$H$11</c:f>
              <c:numCache>
                <c:formatCode>General</c:formatCode>
                <c:ptCount val="4"/>
                <c:pt idx="0">
                  <c:v>2741</c:v>
                </c:pt>
                <c:pt idx="1">
                  <c:v>1581</c:v>
                </c:pt>
                <c:pt idx="2">
                  <c:v>623</c:v>
                </c:pt>
                <c:pt idx="3">
                  <c:v>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92-45CB-B119-E9BACA3E77F5}"/>
            </c:ext>
          </c:extLst>
        </c:ser>
        <c:ser>
          <c:idx val="1"/>
          <c:order val="1"/>
          <c:tx>
            <c:strRef>
              <c:f>Feuil1!$D$12</c:f>
              <c:strCache>
                <c:ptCount val="1"/>
                <c:pt idx="0">
                  <c:v>consomation mensuelle (m3)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Feuil1!$E$10:$H$10</c:f>
              <c:strCache>
                <c:ptCount val="4"/>
                <c:pt idx="0">
                  <c:v>Année 2020</c:v>
                </c:pt>
                <c:pt idx="1">
                  <c:v>Année 2021</c:v>
                </c:pt>
                <c:pt idx="2">
                  <c:v>Année 2022</c:v>
                </c:pt>
                <c:pt idx="3">
                  <c:v>Année 2023</c:v>
                </c:pt>
              </c:strCache>
            </c:strRef>
          </c:cat>
          <c:val>
            <c:numRef>
              <c:f>Feuil1!$E$12:$H$12</c:f>
              <c:numCache>
                <c:formatCode>0.0</c:formatCode>
                <c:ptCount val="4"/>
                <c:pt idx="0">
                  <c:v>228.41666666666666</c:v>
                </c:pt>
                <c:pt idx="1">
                  <c:v>131.75</c:v>
                </c:pt>
                <c:pt idx="2">
                  <c:v>51.916666666666664</c:v>
                </c:pt>
                <c:pt idx="3">
                  <c:v>47.166666666666664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92-45CB-B119-E9BACA3E77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848559"/>
        <c:axId val="115849039"/>
      </c:lineChart>
      <c:catAx>
        <c:axId val="11584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849039"/>
        <c:crosses val="autoZero"/>
        <c:auto val="1"/>
        <c:lblAlgn val="ctr"/>
        <c:lblOffset val="100"/>
        <c:noMultiLvlLbl val="0"/>
      </c:catAx>
      <c:valAx>
        <c:axId val="11584903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848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0456-D133-439A-9E5F-48C2B6BA16E4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59D9-5C2D-4875-A673-D70E65A32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5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8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6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7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2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49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9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3EBA8-7ABA-9029-D574-4E631883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EA919-940D-6795-64F9-4AFE9209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74ABB-3972-8C55-881F-BF041B2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3AECE-CED2-FF98-F707-1C670AA9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ED08-27C3-9C14-42AF-5176CE6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CB532-ED04-EDAC-5826-5FB0C10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E576D-035B-364E-F4D7-C6A3FC06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61A7-3FC4-1B4F-D941-32EFB48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1016C-A3EC-513C-4C19-0B39EA4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75398-89C3-4D9B-1DEF-7AEA24B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69546-CA84-42F8-ADE0-39C1B136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AC5F5-207D-C4D0-F53D-7740F7E1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FA102-9C3A-DAF7-723F-C3F0E29F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0558-6601-9C95-A06B-F41C2F3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3D685-CC30-28CA-EC36-81924F9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B10B7-9778-4980-9B6E-97C58A23E447}"/>
              </a:ext>
            </a:extLst>
          </p:cNvPr>
          <p:cNvSpPr/>
          <p:nvPr userDrawn="1"/>
        </p:nvSpPr>
        <p:spPr>
          <a:xfrm>
            <a:off x="865658" y="6629038"/>
            <a:ext cx="9746924" cy="97200"/>
          </a:xfrm>
          <a:prstGeom prst="rect">
            <a:avLst/>
          </a:prstGeom>
          <a:gradFill flip="none" rotWithShape="1">
            <a:gsLst>
              <a:gs pos="0">
                <a:srgbClr val="32B9C8"/>
              </a:gs>
              <a:gs pos="100000">
                <a:srgbClr val="A0C5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AF3D93-C05D-4FCC-80BE-FFB8391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293162"/>
            <a:ext cx="10515600" cy="109831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46505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B37252-51AB-4BE3-9DA9-34837288B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799" y="6402989"/>
            <a:ext cx="1111367" cy="363769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5A4D401-FC9A-4FB8-9E2D-85D5E0E4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536" y="6276838"/>
            <a:ext cx="874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Club des économies d'eau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3299B1-7543-484F-8FEB-E3AF7219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3" y="6276838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6616240-CD72-45B6-980A-B0B987596F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3EC41E-260B-4BC6-A4E6-7C1BF984B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" y="6278955"/>
            <a:ext cx="8022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49C-A659-8296-A80C-61466F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BD4C3-ED2C-681A-4089-F2FD7D17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5618-9E44-8264-2EE5-38ED1CE8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BE5DF-5946-DC87-E510-6EBE918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22FC3-B386-DC5C-5A82-6B2DF67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4EF0-1271-0BAB-AB66-558B94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DC3A4-7E9C-4EC3-BFB1-6A45F848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E7ED0-DA6A-D677-6936-66EC343D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BA33A-A4AB-9A02-6BF1-A68345D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B74D-CCB5-6D2B-4D5A-AE2749C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003B-9145-FE8A-4C60-54E609C7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0941-E606-4343-A74B-F9F94AC7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92AFC9-A95E-C09F-1243-5EE7DF10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4B33C-8457-64CD-0184-44E1F23D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09B7E8-5077-C89D-BC3D-35E31A4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7CD85-F865-BCC8-3BC3-120FEF0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139A9-8496-065A-2F49-073609F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328D2-9006-3786-9FCF-B5DACCF5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C279C-3594-1E6B-AE1F-30C5C509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324E-129F-958B-29A7-9529374EE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D00E96-86FC-BD67-7B5A-FF3532DC6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182FF-9792-DA51-52F3-AB64A1E3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A83F5-3CFD-CB3D-7069-0F60B387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3E8CD-8083-F628-028C-EB22D46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555DB-8B9A-7AB2-7DD6-02517BFA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4BD75-6600-854B-6CA7-AFCEC60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1B04E-D87A-0875-33D0-BE759294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DAE07-17D3-6443-05FB-E3B8F80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535DA8-4FE0-90EC-F6BA-AC85446D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DF36F-C9B1-12A4-B809-CC8A9F5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E9EC1-7AA4-4957-94C3-9F4227E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15DB-BA63-0B10-8354-049C1A2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767CE-8915-4DD9-ACF0-3110C954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4628C-D4C5-F88A-1B41-0EF7A687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F1507-257B-ED4E-F79D-46A1EB53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901BB-D6E5-8A1A-BF62-08B484F8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207E1-33FB-BC75-CAE9-D03E223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E04F-A1DF-08E4-7FC6-48929D70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6F7DF-8C0A-1009-79DF-386DBCD91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27325-B14E-5111-825B-3E8F069C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ABABC-A67D-BA1F-2442-B704244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5A856-0027-2DEB-BE01-66D4FF8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FDA6C-701E-38AA-F969-DC5FD41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D5F721-DF13-A7B0-23A8-A5C580A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5E5C41-3846-F0C7-9205-51BD17D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D9F9C-18C0-4626-CCE0-409C6D1D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BC82-8153-4972-8160-1D13A3BB394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7EBA3-A2E2-B9B9-EA47-6BA53C73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C0391-78B3-5CD6-3A78-FFF0FCA2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jf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5.jpe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2B25144-D7EB-4AE0-42C5-E05C46514A4F}"/>
              </a:ext>
            </a:extLst>
          </p:cNvPr>
          <p:cNvSpPr txBox="1">
            <a:spLocks/>
          </p:cNvSpPr>
          <p:nvPr/>
        </p:nvSpPr>
        <p:spPr>
          <a:xfrm>
            <a:off x="1357953" y="2143816"/>
            <a:ext cx="6769640" cy="119258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pc="70" dirty="0">
                <a:solidFill>
                  <a:srgbClr val="A0C515"/>
                </a:solidFill>
              </a:rPr>
              <a:t>Valorisation de vos déchets : inutile de consommer de l’eau potable !  </a:t>
            </a:r>
          </a:p>
          <a:p>
            <a:endParaRPr lang="fr-FR" spc="70" dirty="0">
              <a:solidFill>
                <a:srgbClr val="A0C515"/>
              </a:solidFill>
            </a:endParaRPr>
          </a:p>
          <a:p>
            <a:r>
              <a:rPr lang="fr-FR" spc="70" dirty="0">
                <a:solidFill>
                  <a:srgbClr val="48535A"/>
                </a:solidFill>
              </a:rPr>
              <a:t>TRANSELI  </a:t>
            </a:r>
          </a:p>
        </p:txBody>
      </p:sp>
      <p:sp>
        <p:nvSpPr>
          <p:cNvPr id="9" name="Freeform 26">
            <a:extLst>
              <a:ext uri="{FF2B5EF4-FFF2-40B4-BE49-F238E27FC236}">
                <a16:creationId xmlns:a16="http://schemas.microsoft.com/office/drawing/2014/main" id="{7510F700-C2EC-41B1-20B4-B598D5063711}"/>
              </a:ext>
            </a:extLst>
          </p:cNvPr>
          <p:cNvSpPr/>
          <p:nvPr/>
        </p:nvSpPr>
        <p:spPr>
          <a:xfrm>
            <a:off x="10225772" y="5631483"/>
            <a:ext cx="1813449" cy="1038859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FF05D0-36F2-759D-61CB-5607AB46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4"/>
          <a:stretch/>
        </p:blipFill>
        <p:spPr>
          <a:xfrm>
            <a:off x="8605931" y="5655436"/>
            <a:ext cx="1220926" cy="103886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CF68A822-2984-A9DD-20AA-7B1405BF0D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169728" cy="49344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244E8E"/>
                </a:solidFill>
              </a:rPr>
              <a:t>14 décembre 2023 | Trophées d’économies d’eau – Lauréat 2023</a:t>
            </a:r>
            <a:endParaRPr lang="fr-FR" sz="1400" dirty="0">
              <a:solidFill>
                <a:srgbClr val="244E8E"/>
              </a:solidFill>
            </a:endParaRP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C1D77B0D-3C83-CB9F-26F8-6C11123A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4" y="5618332"/>
            <a:ext cx="2115458" cy="992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824E5EC-074C-6932-5CDB-A873448F3503}"/>
              </a:ext>
            </a:extLst>
          </p:cNvPr>
          <p:cNvGrpSpPr/>
          <p:nvPr/>
        </p:nvGrpSpPr>
        <p:grpSpPr>
          <a:xfrm>
            <a:off x="7904126" y="370901"/>
            <a:ext cx="3770482" cy="4738421"/>
            <a:chOff x="9025094" y="512947"/>
            <a:chExt cx="3770482" cy="4738421"/>
          </a:xfrm>
        </p:grpSpPr>
        <p:sp>
          <p:nvSpPr>
            <p:cNvPr id="21" name="Graphique 16" descr="Eau avec un remplissage uni">
              <a:extLst>
                <a:ext uri="{FF2B5EF4-FFF2-40B4-BE49-F238E27FC236}">
                  <a16:creationId xmlns:a16="http://schemas.microsoft.com/office/drawing/2014/main" id="{6DEF429E-06F4-9610-7C69-A27646D04251}"/>
                </a:ext>
              </a:extLst>
            </p:cNvPr>
            <p:cNvSpPr/>
            <p:nvPr/>
          </p:nvSpPr>
          <p:spPr>
            <a:xfrm>
              <a:off x="9659044" y="512947"/>
              <a:ext cx="3136532" cy="4738421"/>
            </a:xfrm>
            <a:custGeom>
              <a:avLst/>
              <a:gdLst>
                <a:gd name="connsiteX0" fmla="*/ 1568266 w 3136532"/>
                <a:gd name="connsiteY0" fmla="*/ 0 h 4707648"/>
                <a:gd name="connsiteX1" fmla="*/ 0 w 3136532"/>
                <a:gd name="connsiteY1" fmla="*/ 3159080 h 4707648"/>
                <a:gd name="connsiteX2" fmla="*/ 1568266 w 3136532"/>
                <a:gd name="connsiteY2" fmla="*/ 4707648 h 4707648"/>
                <a:gd name="connsiteX3" fmla="*/ 3136533 w 3136532"/>
                <a:gd name="connsiteY3" fmla="*/ 3159080 h 4707648"/>
                <a:gd name="connsiteX4" fmla="*/ 1568266 w 3136532"/>
                <a:gd name="connsiteY4" fmla="*/ 0 h 470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07648">
                  <a:moveTo>
                    <a:pt x="1568266" y="0"/>
                  </a:moveTo>
                  <a:cubicBezTo>
                    <a:pt x="1568266" y="0"/>
                    <a:pt x="0" y="2180385"/>
                    <a:pt x="0" y="3159080"/>
                  </a:cubicBezTo>
                  <a:cubicBezTo>
                    <a:pt x="0" y="4013890"/>
                    <a:pt x="702583" y="4707648"/>
                    <a:pt x="1568266" y="4707648"/>
                  </a:cubicBezTo>
                  <a:cubicBezTo>
                    <a:pt x="2433949" y="4707648"/>
                    <a:pt x="3136533" y="4013890"/>
                    <a:pt x="3136533" y="3159080"/>
                  </a:cubicBezTo>
                  <a:cubicBezTo>
                    <a:pt x="3136533" y="2174190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rgbClr val="23BACF">
                <a:alpha val="50196"/>
              </a:srgbClr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Graphique 12" descr="Eau avec un remplissage uni">
              <a:extLst>
                <a:ext uri="{FF2B5EF4-FFF2-40B4-BE49-F238E27FC236}">
                  <a16:creationId xmlns:a16="http://schemas.microsoft.com/office/drawing/2014/main" id="{497F4CA9-B1BB-6E6B-2337-6D3B394FFA17}"/>
                </a:ext>
              </a:extLst>
            </p:cNvPr>
            <p:cNvSpPr/>
            <p:nvPr/>
          </p:nvSpPr>
          <p:spPr>
            <a:xfrm>
              <a:off x="9025094" y="512947"/>
              <a:ext cx="3166906" cy="4738421"/>
            </a:xfrm>
            <a:custGeom>
              <a:avLst/>
              <a:gdLst>
                <a:gd name="connsiteX0" fmla="*/ 1568266 w 3136532"/>
                <a:gd name="connsiteY0" fmla="*/ 0 h 4765231"/>
                <a:gd name="connsiteX1" fmla="*/ 0 w 3136532"/>
                <a:gd name="connsiteY1" fmla="*/ 3197721 h 4765231"/>
                <a:gd name="connsiteX2" fmla="*/ 1568266 w 3136532"/>
                <a:gd name="connsiteY2" fmla="*/ 4765232 h 4765231"/>
                <a:gd name="connsiteX3" fmla="*/ 3136533 w 3136532"/>
                <a:gd name="connsiteY3" fmla="*/ 3197721 h 4765231"/>
                <a:gd name="connsiteX4" fmla="*/ 1568266 w 3136532"/>
                <a:gd name="connsiteY4" fmla="*/ 0 h 47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65231">
                  <a:moveTo>
                    <a:pt x="1568266" y="0"/>
                  </a:moveTo>
                  <a:cubicBezTo>
                    <a:pt x="1568266" y="0"/>
                    <a:pt x="0" y="2207055"/>
                    <a:pt x="0" y="3197721"/>
                  </a:cubicBezTo>
                  <a:cubicBezTo>
                    <a:pt x="0" y="4062987"/>
                    <a:pt x="702583" y="4765232"/>
                    <a:pt x="1568266" y="4765232"/>
                  </a:cubicBezTo>
                  <a:cubicBezTo>
                    <a:pt x="2433949" y="4765232"/>
                    <a:pt x="3136533" y="4062987"/>
                    <a:pt x="3136533" y="3197721"/>
                  </a:cubicBezTo>
                  <a:cubicBezTo>
                    <a:pt x="3136533" y="2200785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chemeClr val="bg1"/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CA02689-E9C6-6AD6-710A-BF4DDC6EA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05" r="3998" b="3078"/>
            <a:stretch/>
          </p:blipFill>
          <p:spPr>
            <a:xfrm>
              <a:off x="9254150" y="2882157"/>
              <a:ext cx="2708793" cy="1561021"/>
            </a:xfrm>
            <a:prstGeom prst="rect">
              <a:avLst/>
            </a:prstGeom>
          </p:spPr>
        </p:pic>
        <p:sp>
          <p:nvSpPr>
            <p:cNvPr id="11" name="Graphique 9" descr="Eau contour">
              <a:extLst>
                <a:ext uri="{FF2B5EF4-FFF2-40B4-BE49-F238E27FC236}">
                  <a16:creationId xmlns:a16="http://schemas.microsoft.com/office/drawing/2014/main" id="{C94BAFF8-2DEF-BC79-540E-1044D9501060}"/>
                </a:ext>
              </a:extLst>
            </p:cNvPr>
            <p:cNvSpPr/>
            <p:nvPr/>
          </p:nvSpPr>
          <p:spPr>
            <a:xfrm>
              <a:off x="9025094" y="512947"/>
              <a:ext cx="3197280" cy="4738421"/>
            </a:xfrm>
            <a:custGeom>
              <a:avLst/>
              <a:gdLst>
                <a:gd name="connsiteX0" fmla="*/ 0 w 2267719"/>
                <a:gd name="connsiteY0" fmla="*/ 2201774 h 3281075"/>
                <a:gd name="connsiteX1" fmla="*/ 1133860 w 2267719"/>
                <a:gd name="connsiteY1" fmla="*/ 3281075 h 3281075"/>
                <a:gd name="connsiteX2" fmla="*/ 2267719 w 2267719"/>
                <a:gd name="connsiteY2" fmla="*/ 2201774 h 3281075"/>
                <a:gd name="connsiteX3" fmla="*/ 1133860 w 2267719"/>
                <a:gd name="connsiteY3" fmla="*/ 0 h 3281075"/>
                <a:gd name="connsiteX4" fmla="*/ 0 w 2267719"/>
                <a:gd name="connsiteY4" fmla="*/ 2201774 h 3281075"/>
                <a:gd name="connsiteX5" fmla="*/ 2177011 w 2267719"/>
                <a:gd name="connsiteY5" fmla="*/ 2201774 h 3281075"/>
                <a:gd name="connsiteX6" fmla="*/ 1133860 w 2267719"/>
                <a:gd name="connsiteY6" fmla="*/ 3194731 h 3281075"/>
                <a:gd name="connsiteX7" fmla="*/ 90709 w 2267719"/>
                <a:gd name="connsiteY7" fmla="*/ 2201774 h 3281075"/>
                <a:gd name="connsiteX8" fmla="*/ 1133959 w 2267719"/>
                <a:gd name="connsiteY8" fmla="*/ 151776 h 3281075"/>
                <a:gd name="connsiteX9" fmla="*/ 2177011 w 2267719"/>
                <a:gd name="connsiteY9" fmla="*/ 2201774 h 32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719" h="3281075">
                  <a:moveTo>
                    <a:pt x="0" y="2201774"/>
                  </a:moveTo>
                  <a:cubicBezTo>
                    <a:pt x="0" y="2797855"/>
                    <a:pt x="507647" y="3281075"/>
                    <a:pt x="1133860" y="3281075"/>
                  </a:cubicBezTo>
                  <a:cubicBezTo>
                    <a:pt x="1760072" y="3281075"/>
                    <a:pt x="2267719" y="2797855"/>
                    <a:pt x="2267719" y="2201774"/>
                  </a:cubicBezTo>
                  <a:cubicBezTo>
                    <a:pt x="2267719" y="1515339"/>
                    <a:pt x="1133860" y="0"/>
                    <a:pt x="1133860" y="0"/>
                  </a:cubicBezTo>
                  <a:cubicBezTo>
                    <a:pt x="1133860" y="0"/>
                    <a:pt x="0" y="1519656"/>
                    <a:pt x="0" y="2201774"/>
                  </a:cubicBezTo>
                  <a:close/>
                  <a:moveTo>
                    <a:pt x="2177011" y="2201774"/>
                  </a:moveTo>
                  <a:cubicBezTo>
                    <a:pt x="2177011" y="2750171"/>
                    <a:pt x="1709974" y="3194731"/>
                    <a:pt x="1133860" y="3194731"/>
                  </a:cubicBezTo>
                  <a:cubicBezTo>
                    <a:pt x="557746" y="3194731"/>
                    <a:pt x="90709" y="2750171"/>
                    <a:pt x="90709" y="2201774"/>
                  </a:cubicBezTo>
                  <a:cubicBezTo>
                    <a:pt x="90709" y="1653735"/>
                    <a:pt x="884678" y="500364"/>
                    <a:pt x="1133959" y="151776"/>
                  </a:cubicBezTo>
                  <a:cubicBezTo>
                    <a:pt x="1383350" y="499600"/>
                    <a:pt x="2177011" y="1650036"/>
                    <a:pt x="2177011" y="2201774"/>
                  </a:cubicBezTo>
                  <a:close/>
                </a:path>
              </a:pathLst>
            </a:custGeom>
            <a:solidFill>
              <a:srgbClr val="23BACF"/>
            </a:solidFill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9B24CF7-D52F-2C81-10B3-FF2BB0E26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56" y="3428999"/>
            <a:ext cx="5772561" cy="11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31" y="5761889"/>
            <a:ext cx="1220927" cy="926109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3C671A-35CD-F48B-4B0A-98F0F6AD298A}"/>
              </a:ext>
            </a:extLst>
          </p:cNvPr>
          <p:cNvSpPr txBox="1"/>
          <p:nvPr/>
        </p:nvSpPr>
        <p:spPr>
          <a:xfrm>
            <a:off x="1691782" y="4545407"/>
            <a:ext cx="412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Denis LEBLANC  et   Olivier BORIES</a:t>
            </a:r>
          </a:p>
        </p:txBody>
      </p:sp>
    </p:spTree>
    <p:extLst>
      <p:ext uri="{BB962C8B-B14F-4D97-AF65-F5344CB8AC3E}">
        <p14:creationId xmlns:p14="http://schemas.microsoft.com/office/powerpoint/2010/main" val="1223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1) Présentation TRANSELI et Contexte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238991" y="1401654"/>
            <a:ext cx="100064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Une PME Familiale à taille humaine.</a:t>
            </a:r>
          </a:p>
          <a:p>
            <a:pPr lvl="1"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-</a:t>
            </a:r>
            <a:r>
              <a:rPr lang="fr-FR" b="1" dirty="0">
                <a:solidFill>
                  <a:srgbClr val="435057"/>
                </a:solidFill>
              </a:rPr>
              <a:t>1990 à 2000 L’idée de Denis LEBLANC…</a:t>
            </a:r>
          </a:p>
          <a:p>
            <a:pPr lvl="1">
              <a:spcAft>
                <a:spcPts val="600"/>
              </a:spcAft>
            </a:pPr>
            <a:r>
              <a:rPr lang="fr-FR" b="1" dirty="0">
                <a:solidFill>
                  <a:srgbClr val="435057"/>
                </a:solidFill>
              </a:rPr>
              <a:t>-2002 Création et obtention de l’I.C.P.E</a:t>
            </a:r>
          </a:p>
          <a:p>
            <a:pPr lvl="1">
              <a:spcAft>
                <a:spcPts val="600"/>
              </a:spcAft>
            </a:pPr>
            <a:r>
              <a:rPr lang="fr-FR" b="1" dirty="0">
                <a:solidFill>
                  <a:srgbClr val="435057"/>
                </a:solidFill>
              </a:rPr>
              <a:t>-2010 Evolution Autorisation Préfectorale</a:t>
            </a:r>
          </a:p>
          <a:p>
            <a:pPr lvl="1">
              <a:spcAft>
                <a:spcPts val="600"/>
              </a:spcAft>
            </a:pPr>
            <a:r>
              <a:rPr lang="fr-FR" b="1" dirty="0">
                <a:solidFill>
                  <a:srgbClr val="435057"/>
                </a:solidFill>
              </a:rPr>
              <a:t>-2023 Participation Trophées d’économies d’eau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	</a:t>
            </a:r>
            <a:r>
              <a:rPr lang="fr-FR" sz="20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Transeli, reçoit et valorise les déchets liquides et solides non dangereux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.</a:t>
            </a:r>
            <a:endParaRPr lang="fr-FR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7" name="Image 6" descr="Une image contenant plein air, ciel, arbre, plante&#10;&#10;Description générée automatiquement">
            <a:extLst>
              <a:ext uri="{FF2B5EF4-FFF2-40B4-BE49-F238E27FC236}">
                <a16:creationId xmlns:a16="http://schemas.microsoft.com/office/drawing/2014/main" id="{6962BCCF-7076-5CD2-E623-562D08850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37" y="1411799"/>
            <a:ext cx="4901246" cy="3673291"/>
          </a:xfrm>
          <a:prstGeom prst="ellipse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D818120-B417-EF21-DA1C-4051E647B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29" y="6073487"/>
            <a:ext cx="1829710" cy="378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1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C714329-4D8F-8954-09FC-5C9B36BAA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03" y="2999801"/>
            <a:ext cx="3221848" cy="2443866"/>
          </a:xfrm>
          <a:prstGeom prst="rect">
            <a:avLst/>
          </a:prstGeom>
          <a:noFill/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2</a:t>
            </a:r>
            <a:r>
              <a:rPr lang="fr-FR" sz="3600" b="1" dirty="0">
                <a:solidFill>
                  <a:srgbClr val="33A6B2"/>
                </a:solidFill>
              </a:rPr>
              <a:t>) Pourquoi ?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620247" y="2598003"/>
            <a:ext cx="1123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15" algn="ctr"/>
            <a:r>
              <a:rPr lang="fr-FR" sz="2400" b="1" i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</a:t>
            </a:r>
            <a:r>
              <a:rPr lang="fr-FR" sz="2400" b="1" i="1" u="sng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éro consommation d’eau potable = Economie sur la ressource</a:t>
            </a:r>
            <a:r>
              <a:rPr lang="fr-FR" sz="2400" b="1" i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disponible.</a:t>
            </a:r>
          </a:p>
          <a:p>
            <a:pPr marL="43815" algn="ctr"/>
            <a:endParaRPr lang="fr-FR" sz="2400" b="1" i="1" u="sng" dirty="0">
              <a:ln>
                <a:noFill/>
              </a:ln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path path="circle">
                  <a:fillToRect t="100000" r="100000"/>
                </a:path>
              </a:gra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AB072A-C3D7-12D8-4729-2475C58A3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29" y="6073487"/>
            <a:ext cx="1829710" cy="37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que 9" descr="Recyclage avec un remplissage uni">
            <a:extLst>
              <a:ext uri="{FF2B5EF4-FFF2-40B4-BE49-F238E27FC236}">
                <a16:creationId xmlns:a16="http://schemas.microsoft.com/office/drawing/2014/main" id="{240931D7-9433-F78F-B6BB-C1F75B747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9338" y="-314670"/>
            <a:ext cx="6507630" cy="65076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2D1EB07-30AC-AA25-84CC-BE95D0A8720F}"/>
              </a:ext>
            </a:extLst>
          </p:cNvPr>
          <p:cNvSpPr txBox="1"/>
          <p:nvPr/>
        </p:nvSpPr>
        <p:spPr>
          <a:xfrm>
            <a:off x="6431150" y="4530966"/>
            <a:ext cx="2857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15" algn="ctr"/>
            <a:r>
              <a:rPr lang="fr-FR" sz="1800" b="1" u="sng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Cibles potentielles :</a:t>
            </a: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 Toutes les installations de traitement d’eau et de déchets</a:t>
            </a:r>
            <a:endParaRPr lang="fr-FR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0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3) De la théorie à la mise en pratique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1190456" y="1148836"/>
            <a:ext cx="856715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b="1" u="sng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Analyse du </a:t>
            </a:r>
            <a:r>
              <a:rPr lang="fr-FR" b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besoin :</a:t>
            </a:r>
            <a:r>
              <a:rPr lang="fr-FR" b="1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13000m</a:t>
            </a:r>
            <a:r>
              <a:rPr lang="fr-FR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3</a:t>
            </a: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/an en 2020 dont 3000m</a:t>
            </a:r>
            <a:r>
              <a:rPr lang="fr-FR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3</a:t>
            </a: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 d’eau potable.</a:t>
            </a:r>
          </a:p>
          <a:p>
            <a:pPr>
              <a:spcAft>
                <a:spcPts val="600"/>
              </a:spcAft>
            </a:pPr>
            <a:r>
              <a:rPr lang="fr-FR" b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Localisation :</a:t>
            </a:r>
            <a:r>
              <a:rPr lang="fr-FR" b="1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 consommation diffuse.</a:t>
            </a:r>
          </a:p>
          <a:p>
            <a:pPr>
              <a:spcAft>
                <a:spcPts val="600"/>
              </a:spcAft>
            </a:pPr>
            <a:endParaRPr lang="fr-FR" b="1" u="sng" dirty="0"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path path="circle">
                  <a:fillToRect t="100000" r="100000"/>
                </a:path>
              </a:gra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600"/>
              </a:spcAft>
            </a:pPr>
            <a:r>
              <a:rPr lang="fr-FR" b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Mise place organe de sécurité pour éviter toute pollution du réseau Public.</a:t>
            </a:r>
          </a:p>
          <a:p>
            <a:pPr>
              <a:spcAft>
                <a:spcPts val="600"/>
              </a:spcAft>
            </a:pPr>
            <a:endParaRPr lang="fr-FR" b="1" u="sng" dirty="0"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path path="circle">
                  <a:fillToRect t="100000" r="100000"/>
                </a:path>
              </a:gra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3815"/>
            <a:r>
              <a:rPr lang="fr-FR" sz="1800" b="1" u="sng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Moyens mobilisés (humains et financiers) :</a:t>
            </a:r>
            <a:r>
              <a:rPr lang="fr-FR" sz="1800" b="1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 </a:t>
            </a: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PME de  9 personnes implication de tous sur 3 ans. Environ 46 k€ d’investissement matériel.</a:t>
            </a:r>
          </a:p>
          <a:p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 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AB072A-C3D7-12D8-4729-2475C58A3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29" y="6073487"/>
            <a:ext cx="1829710" cy="37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86A43972-26BE-C264-55B1-6C7DD547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512" y="2000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" name="Image 2" descr="Une image contenant machine, tuyau, jouet, outil&#10;&#10;Description générée automatiquement">
            <a:extLst>
              <a:ext uri="{FF2B5EF4-FFF2-40B4-BE49-F238E27FC236}">
                <a16:creationId xmlns:a16="http://schemas.microsoft.com/office/drawing/2014/main" id="{A064D999-53F0-7E3A-ED73-9942244B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53" y="1521257"/>
            <a:ext cx="1780822" cy="23736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CC1DC8-0468-66E6-82FC-E0F882EAA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48" y="3629713"/>
            <a:ext cx="6116320" cy="212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65DC0D-9CC9-AA7C-A940-91FD2BD30B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378" t="15781" r="14323" b="18818"/>
          <a:stretch/>
        </p:blipFill>
        <p:spPr>
          <a:xfrm>
            <a:off x="219980" y="1803501"/>
            <a:ext cx="970476" cy="8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4) Les moyens techniques mis en place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0" y="1123381"/>
            <a:ext cx="1000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i="1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	</a:t>
            </a:r>
            <a:r>
              <a:rPr lang="fr-FR" sz="2400" b="1" i="1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images ça donne quoi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AB072A-C3D7-12D8-4729-2475C58A3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29" y="6073487"/>
            <a:ext cx="1829710" cy="37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machine, ingénierie, outil, tuyau&#10;&#10;Description générée automatiquement">
            <a:extLst>
              <a:ext uri="{FF2B5EF4-FFF2-40B4-BE49-F238E27FC236}">
                <a16:creationId xmlns:a16="http://schemas.microsoft.com/office/drawing/2014/main" id="{7EB4CFC4-ED7B-7E07-27F8-BD248EDFD6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1933" y="1841281"/>
            <a:ext cx="3418942" cy="256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37E1499-0CB3-9B67-827C-1675300D1161}"/>
              </a:ext>
            </a:extLst>
          </p:cNvPr>
          <p:cNvSpPr txBox="1"/>
          <p:nvPr/>
        </p:nvSpPr>
        <p:spPr>
          <a:xfrm>
            <a:off x="6918024" y="5072313"/>
            <a:ext cx="421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Figure 3 : Mise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en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place de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filtre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150µm et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dédoublement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de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réseau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d'alimentation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TRANSELI</a:t>
            </a:r>
            <a:endParaRPr lang="fr-FR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6FE5D4B-38E6-7380-D13A-0B5C8FE85F55}"/>
              </a:ext>
            </a:extLst>
          </p:cNvPr>
          <p:cNvGrpSpPr/>
          <p:nvPr/>
        </p:nvGrpSpPr>
        <p:grpSpPr>
          <a:xfrm>
            <a:off x="2613067" y="1668924"/>
            <a:ext cx="5634845" cy="4538632"/>
            <a:chOff x="2613067" y="1668924"/>
            <a:chExt cx="5634845" cy="4538632"/>
          </a:xfrm>
        </p:grpSpPr>
        <p:pic>
          <p:nvPicPr>
            <p:cNvPr id="10" name="Image 9" descr="Une image contenant bécher, tasse, texte, vaisselle&#10;&#10;Description générée automatiquement">
              <a:extLst>
                <a:ext uri="{FF2B5EF4-FFF2-40B4-BE49-F238E27FC236}">
                  <a16:creationId xmlns:a16="http://schemas.microsoft.com/office/drawing/2014/main" id="{BFF0E2A8-7F3D-566A-A0C7-845C0ACA9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8" r="64854" b="6479"/>
            <a:stretch/>
          </p:blipFill>
          <p:spPr bwMode="auto">
            <a:xfrm>
              <a:off x="2613067" y="1716610"/>
              <a:ext cx="1518034" cy="2265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 descr="Une image contenant bécher, tasse, texte, vaisselle&#10;&#10;Description générée automatiquement">
              <a:extLst>
                <a:ext uri="{FF2B5EF4-FFF2-40B4-BE49-F238E27FC236}">
                  <a16:creationId xmlns:a16="http://schemas.microsoft.com/office/drawing/2014/main" id="{4F513EC5-CB41-23D4-F6BB-19BCDB9DD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3" t="14316" r="2292" b="8772"/>
            <a:stretch/>
          </p:blipFill>
          <p:spPr bwMode="auto">
            <a:xfrm>
              <a:off x="4671038" y="3937268"/>
              <a:ext cx="1731754" cy="227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Une image contenant bécher, tasse, texte, vaisselle&#10;&#10;Description générée automatiquement">
              <a:extLst>
                <a:ext uri="{FF2B5EF4-FFF2-40B4-BE49-F238E27FC236}">
                  <a16:creationId xmlns:a16="http://schemas.microsoft.com/office/drawing/2014/main" id="{973D90F1-0FC5-8DAA-394E-088E37149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4" t="10426" r="35613" b="5601"/>
            <a:stretch/>
          </p:blipFill>
          <p:spPr bwMode="auto">
            <a:xfrm>
              <a:off x="6938523" y="1668924"/>
              <a:ext cx="1309389" cy="2236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Flèche : courbe vers le bas 16">
              <a:extLst>
                <a:ext uri="{FF2B5EF4-FFF2-40B4-BE49-F238E27FC236}">
                  <a16:creationId xmlns:a16="http://schemas.microsoft.com/office/drawing/2014/main" id="{9D2C5016-CFEA-EAA1-49F3-3938BF606866}"/>
                </a:ext>
              </a:extLst>
            </p:cNvPr>
            <p:cNvSpPr/>
            <p:nvPr/>
          </p:nvSpPr>
          <p:spPr>
            <a:xfrm>
              <a:off x="4585138" y="1748522"/>
              <a:ext cx="1817654" cy="715278"/>
            </a:xfrm>
            <a:prstGeom prst="curvedDownArrow">
              <a:avLst/>
            </a:prstGeom>
            <a:solidFill>
              <a:srgbClr val="8AC38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" name="Flèche : courbe vers le bas 17">
              <a:extLst>
                <a:ext uri="{FF2B5EF4-FFF2-40B4-BE49-F238E27FC236}">
                  <a16:creationId xmlns:a16="http://schemas.microsoft.com/office/drawing/2014/main" id="{EE71E1D5-8CE7-ED27-2687-07143C715243}"/>
                </a:ext>
              </a:extLst>
            </p:cNvPr>
            <p:cNvSpPr/>
            <p:nvPr/>
          </p:nvSpPr>
          <p:spPr>
            <a:xfrm rot="7273245">
              <a:off x="6477211" y="4594747"/>
              <a:ext cx="1817654" cy="715278"/>
            </a:xfrm>
            <a:prstGeom prst="curvedDownArrow">
              <a:avLst/>
            </a:prstGeom>
            <a:solidFill>
              <a:srgbClr val="8AC38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57979230-F216-886C-3025-81A23FF523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71" y="2427536"/>
            <a:ext cx="2616835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456FE97-9F77-904C-AF90-7B34DA4E4305}"/>
              </a:ext>
            </a:extLst>
          </p:cNvPr>
          <p:cNvSpPr txBox="1"/>
          <p:nvPr/>
        </p:nvSpPr>
        <p:spPr>
          <a:xfrm>
            <a:off x="1451848" y="4426800"/>
            <a:ext cx="2949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Figure 2 modification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technologie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d’éléctrovannes</a:t>
            </a:r>
            <a:endParaRPr lang="fr-FR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3FBC74-AC5F-E492-7A29-9DEDAEEF65FA}"/>
              </a:ext>
            </a:extLst>
          </p:cNvPr>
          <p:cNvSpPr txBox="1"/>
          <p:nvPr/>
        </p:nvSpPr>
        <p:spPr>
          <a:xfrm>
            <a:off x="4286939" y="2708664"/>
            <a:ext cx="2651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Figure 1 :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Déchet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entrant 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vers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eau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industrielle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pour REUSE </a:t>
            </a:r>
            <a:r>
              <a:rPr lang="en-US" sz="1600" i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sté</a:t>
            </a:r>
            <a:r>
              <a:rPr lang="en-US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TRANSELI</a:t>
            </a:r>
            <a:endParaRPr lang="fr-FR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3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Police, diagramme, Graphique, conception&#10;&#10;Description générée automatiquement">
            <a:extLst>
              <a:ext uri="{FF2B5EF4-FFF2-40B4-BE49-F238E27FC236}">
                <a16:creationId xmlns:a16="http://schemas.microsoft.com/office/drawing/2014/main" id="{775B9064-B8BB-0767-D013-4476D821F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6" y="960832"/>
            <a:ext cx="2143125" cy="130492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5) Evaluation Résultat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309274" y="1405369"/>
            <a:ext cx="699463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- Diminution par 5 de notre consommation </a:t>
            </a:r>
          </a:p>
          <a:p>
            <a:pPr>
              <a:spcAft>
                <a:spcPts val="600"/>
              </a:spcAft>
            </a:pPr>
            <a:endParaRPr lang="fr-FR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- Le vrai gain n’est donc pas là! 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fr-FR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fr-FR" sz="2800" b="1" u="sng" dirty="0"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path path="circle">
                  <a:fillToRect t="100000" r="100000"/>
                </a:path>
              </a:gra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AB072A-C3D7-12D8-4729-2475C58A3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29" y="6073487"/>
            <a:ext cx="1829710" cy="3780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C105C44-26AB-3467-0A81-610663B92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233443"/>
              </p:ext>
            </p:extLst>
          </p:nvPr>
        </p:nvGraphicFramePr>
        <p:xfrm>
          <a:off x="7233492" y="1326878"/>
          <a:ext cx="4779394" cy="336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Image 9" descr="Une image contenant dessin humoristique, clipart, dessin, Dessin animé&#10;&#10;Description générée automatiquement">
            <a:extLst>
              <a:ext uri="{FF2B5EF4-FFF2-40B4-BE49-F238E27FC236}">
                <a16:creationId xmlns:a16="http://schemas.microsoft.com/office/drawing/2014/main" id="{EE2B093F-31AB-185A-A4F1-3DAD73055C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30" y="1084259"/>
            <a:ext cx="3885838" cy="2176069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1F9EE539-BFAB-29E8-6A8B-EF14EC4C9011}"/>
              </a:ext>
            </a:extLst>
          </p:cNvPr>
          <p:cNvGrpSpPr/>
          <p:nvPr/>
        </p:nvGrpSpPr>
        <p:grpSpPr>
          <a:xfrm>
            <a:off x="5988426" y="949392"/>
            <a:ext cx="4514740" cy="2495106"/>
            <a:chOff x="6819900" y="795736"/>
            <a:chExt cx="4514740" cy="2495106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E5EE108C-30F7-E6A7-A0EE-404C7F5C7417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00" y="795736"/>
              <a:ext cx="4429112" cy="24427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4385AA3-952C-3C2A-415B-59B65098B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9900" y="841224"/>
              <a:ext cx="4514740" cy="24496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5FA5B9B3-D4F1-8A43-FE9E-02C4509C0510}"/>
              </a:ext>
            </a:extLst>
          </p:cNvPr>
          <p:cNvSpPr txBox="1"/>
          <p:nvPr/>
        </p:nvSpPr>
        <p:spPr>
          <a:xfrm>
            <a:off x="1166536" y="4198047"/>
            <a:ext cx="985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Maintien de l’activité tout l’été 2022 à 100%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+ mise à disposition de notre ressource pour des tiers. </a:t>
            </a:r>
          </a:p>
        </p:txBody>
      </p:sp>
    </p:spTree>
    <p:extLst>
      <p:ext uri="{BB962C8B-B14F-4D97-AF65-F5344CB8AC3E}">
        <p14:creationId xmlns:p14="http://schemas.microsoft.com/office/powerpoint/2010/main" val="32326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AB072A-C3D7-12D8-4729-2475C58A3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81" y="6147889"/>
            <a:ext cx="1829710" cy="37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9" name="Image 8" descr="Une image contenant plein air, arbre, plante, ciel&#10;&#10;Description générée automatiquement">
            <a:extLst>
              <a:ext uri="{FF2B5EF4-FFF2-40B4-BE49-F238E27FC236}">
                <a16:creationId xmlns:a16="http://schemas.microsoft.com/office/drawing/2014/main" id="{4589F953-8FE9-70E6-B72F-5729FF366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7"/>
          <a:stretch/>
        </p:blipFill>
        <p:spPr>
          <a:xfrm>
            <a:off x="2042144" y="1100220"/>
            <a:ext cx="8350809" cy="559356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6) Perspectives: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2194180" y="1868902"/>
            <a:ext cx="8198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Consommer de l’eau potable pour valoriser des déchets ?  Problèmes réglementaires diverses…</a:t>
            </a:r>
          </a:p>
          <a:p>
            <a:pPr marL="342900" indent="-342900">
              <a:buFont typeface="Wingdings" panose="05000000000000000000" pitchFamily="2" charset="2"/>
              <a:buChar char=""/>
            </a:pPr>
            <a:endParaRPr lang="fr-FR" sz="1800" dirty="0">
              <a:ln>
                <a:noFill/>
              </a:ln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lin ang="13500000" scaled="0"/>
              </a:gra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Reproductibilité ?</a:t>
            </a:r>
          </a:p>
          <a:p>
            <a:pPr lvl="0"/>
            <a:endParaRPr lang="fr-FR" dirty="0"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lin ang="13500000" scaled="0"/>
              </a:gra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Capacité d’effacement total sur la consommation de la ressource en eau potable </a:t>
            </a:r>
          </a:p>
          <a:p>
            <a:pPr marL="342900" indent="-342900">
              <a:buFont typeface="Wingdings" panose="05000000000000000000" pitchFamily="2" charset="2"/>
              <a:buChar char=""/>
            </a:pPr>
            <a:endParaRPr lang="fr-FR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r-F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Critères d’acceptabilité pour monter un projet industriel.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fr-FR" dirty="0"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lin ang="13500000" scaled="0"/>
              </a:gra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endParaRPr lang="fr-FR" dirty="0">
              <a:gradFill>
                <a:gsLst>
                  <a:gs pos="0">
                    <a:srgbClr val="132C5A"/>
                  </a:gs>
                  <a:gs pos="50000">
                    <a:srgbClr val="204484"/>
                  </a:gs>
                  <a:gs pos="100000">
                    <a:srgbClr val="28529E"/>
                  </a:gs>
                </a:gsLst>
                <a:lin ang="13500000" scaled="0"/>
              </a:gra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A43097-942A-E9BB-F1AD-2BF34FEBA24D}"/>
              </a:ext>
            </a:extLst>
          </p:cNvPr>
          <p:cNvSpPr txBox="1"/>
          <p:nvPr/>
        </p:nvSpPr>
        <p:spPr>
          <a:xfrm>
            <a:off x="956684" y="1264028"/>
            <a:ext cx="1070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n>
                  <a:noFill/>
                </a:ln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" panose="020B0604020202020204" pitchFamily="34" charset="0"/>
                <a:cs typeface="Arial" panose="020B0604020202020204" pitchFamily="34" charset="0"/>
              </a:rPr>
              <a:t>Utiliser les déchets reçus pour valoriser les suivants c’est possible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DC9EFE-6750-6B65-70B7-3A99F1733155}"/>
              </a:ext>
            </a:extLst>
          </p:cNvPr>
          <p:cNvSpPr txBox="1"/>
          <p:nvPr/>
        </p:nvSpPr>
        <p:spPr>
          <a:xfrm>
            <a:off x="223539" y="5159424"/>
            <a:ext cx="11439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gradFill>
                  <a:gsLst>
                    <a:gs pos="0">
                      <a:srgbClr val="132C5A"/>
                    </a:gs>
                    <a:gs pos="50000">
                      <a:srgbClr val="204484"/>
                    </a:gs>
                    <a:gs pos="100000">
                      <a:srgbClr val="28529E"/>
                    </a:gs>
                  </a:gsLst>
                  <a:path path="circle">
                    <a:fillToRect t="100000" r="100000"/>
                  </a:path>
                </a:gra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Suite ? Mise en place traitement Quaternaire de notre eau industrielle pour RE-USE avec des tiers….</a:t>
            </a:r>
          </a:p>
        </p:txBody>
      </p:sp>
    </p:spTree>
    <p:extLst>
      <p:ext uri="{BB962C8B-B14F-4D97-AF65-F5344CB8AC3E}">
        <p14:creationId xmlns:p14="http://schemas.microsoft.com/office/powerpoint/2010/main" val="25243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F44F9E9-D71D-63BB-4BBE-4E607B5E70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3" y="4616829"/>
            <a:ext cx="7066664" cy="145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D89C88-448E-D8BF-EB70-8DBE9D2E1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08" y="1768865"/>
            <a:ext cx="2622747" cy="1989431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A02A0F-1F6B-2823-8240-F37861517229}"/>
              </a:ext>
            </a:extLst>
          </p:cNvPr>
          <p:cNvSpPr txBox="1"/>
          <p:nvPr/>
        </p:nvSpPr>
        <p:spPr>
          <a:xfrm>
            <a:off x="7605439" y="4901581"/>
            <a:ext cx="413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6">
                    <a:lumMod val="50000"/>
                  </a:schemeClr>
                </a:solidFill>
              </a:rPr>
              <a:t>www.transeli.fr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B44697E-3D71-5763-893A-2F7F7437B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51" y="199363"/>
            <a:ext cx="5602088" cy="42015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57916ACBD1847A23F97534D6B44E4" ma:contentTypeVersion="7" ma:contentTypeDescription="Create a new document." ma:contentTypeScope="" ma:versionID="5bec2545f521d05a86418cf9a21adf9b">
  <xsd:schema xmlns:xsd="http://www.w3.org/2001/XMLSchema" xmlns:xs="http://www.w3.org/2001/XMLSchema" xmlns:p="http://schemas.microsoft.com/office/2006/metadata/properties" xmlns:ns3="ad0474fb-4860-47a0-b734-4f1a9169077b" xmlns:ns4="a5cb104c-ac34-4a8b-9ace-16215c370d8e" targetNamespace="http://schemas.microsoft.com/office/2006/metadata/properties" ma:root="true" ma:fieldsID="b036cfd4e3db51a12a86afe75fdf62f1" ns3:_="" ns4:_="">
    <xsd:import namespace="ad0474fb-4860-47a0-b734-4f1a9169077b"/>
    <xsd:import namespace="a5cb104c-ac34-4a8b-9ace-16215c370d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474fb-4860-47a0-b734-4f1a91690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b104c-ac34-4a8b-9ace-16215c370d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0474fb-4860-47a0-b734-4f1a9169077b" xsi:nil="true"/>
  </documentManagement>
</p:properties>
</file>

<file path=customXml/itemProps1.xml><?xml version="1.0" encoding="utf-8"?>
<ds:datastoreItem xmlns:ds="http://schemas.openxmlformats.org/officeDocument/2006/customXml" ds:itemID="{B09A9027-B125-4BFF-B5B0-CAC81D058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474fb-4860-47a0-b734-4f1a9169077b"/>
    <ds:schemaRef ds:uri="a5cb104c-ac34-4a8b-9ace-16215c370d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2C603F-BB99-4203-9164-4A2FE74800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09C63-4131-4C0A-8D97-7EF34D63C695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a5cb104c-ac34-4a8b-9ace-16215c370d8e"/>
    <ds:schemaRef ds:uri="ad0474fb-4860-47a0-b734-4f1a9169077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419</Words>
  <Application>Microsoft Office PowerPoint</Application>
  <PresentationFormat>Grand écran</PresentationFormat>
  <Paragraphs>77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Times New Roman</vt:lpstr>
      <vt:lpstr>Trebuchet MS</vt:lpstr>
      <vt:lpstr>Wingdings</vt:lpstr>
      <vt:lpstr>Thème Office</vt:lpstr>
      <vt:lpstr>Présentation PowerPoint</vt:lpstr>
      <vt:lpstr>1) Présentation TRANSELI et Contexte </vt:lpstr>
      <vt:lpstr>2) Pourquoi ? </vt:lpstr>
      <vt:lpstr>3) De la théorie à la mise en pratique </vt:lpstr>
      <vt:lpstr>4) Les moyens techniques mis en place </vt:lpstr>
      <vt:lpstr>5) Evaluation Résultat </vt:lpstr>
      <vt:lpstr>6) Perspectives: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dispositif</dc:title>
  <dc:creator>Inès BACHTANIK</dc:creator>
  <cp:lastModifiedBy>BORIES Olivier</cp:lastModifiedBy>
  <cp:revision>32</cp:revision>
  <dcterms:created xsi:type="dcterms:W3CDTF">2023-11-20T11:30:05Z</dcterms:created>
  <dcterms:modified xsi:type="dcterms:W3CDTF">2023-12-12T08:01:27Z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0x0101004D857916ACBD1847A23F97534D6B44E4</vt:lpwstr>
  </property>
</Properties>
</file>